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 id="2147483788" r:id="rId2"/>
  </p:sldMasterIdLst>
  <p:notesMasterIdLst>
    <p:notesMasterId r:id="rId63"/>
  </p:notesMasterIdLst>
  <p:handoutMasterIdLst>
    <p:handoutMasterId r:id="rId64"/>
  </p:handoutMasterIdLst>
  <p:sldIdLst>
    <p:sldId id="256" r:id="rId3"/>
    <p:sldId id="258" r:id="rId4"/>
    <p:sldId id="259" r:id="rId5"/>
    <p:sldId id="345" r:id="rId6"/>
    <p:sldId id="346" r:id="rId7"/>
    <p:sldId id="347" r:id="rId8"/>
    <p:sldId id="348" r:id="rId9"/>
    <p:sldId id="349" r:id="rId10"/>
    <p:sldId id="260" r:id="rId11"/>
    <p:sldId id="350" r:id="rId12"/>
    <p:sldId id="283" r:id="rId13"/>
    <p:sldId id="353" r:id="rId14"/>
    <p:sldId id="354" r:id="rId15"/>
    <p:sldId id="355" r:id="rId16"/>
    <p:sldId id="356" r:id="rId17"/>
    <p:sldId id="357" r:id="rId18"/>
    <p:sldId id="358" r:id="rId19"/>
    <p:sldId id="359" r:id="rId20"/>
    <p:sldId id="264" r:id="rId21"/>
    <p:sldId id="351" r:id="rId22"/>
    <p:sldId id="261" r:id="rId23"/>
    <p:sldId id="262" r:id="rId24"/>
    <p:sldId id="263" r:id="rId25"/>
    <p:sldId id="335" r:id="rId26"/>
    <p:sldId id="265" r:id="rId27"/>
    <p:sldId id="266" r:id="rId28"/>
    <p:sldId id="267" r:id="rId29"/>
    <p:sldId id="298" r:id="rId30"/>
    <p:sldId id="360" r:id="rId31"/>
    <p:sldId id="268" r:id="rId32"/>
    <p:sldId id="361" r:id="rId33"/>
    <p:sldId id="270" r:id="rId34"/>
    <p:sldId id="272" r:id="rId35"/>
    <p:sldId id="269" r:id="rId36"/>
    <p:sldId id="286" r:id="rId37"/>
    <p:sldId id="334" r:id="rId38"/>
    <p:sldId id="274" r:id="rId39"/>
    <p:sldId id="275" r:id="rId40"/>
    <p:sldId id="277" r:id="rId41"/>
    <p:sldId id="287" r:id="rId42"/>
    <p:sldId id="288" r:id="rId43"/>
    <p:sldId id="290" r:id="rId44"/>
    <p:sldId id="301" r:id="rId45"/>
    <p:sldId id="291" r:id="rId46"/>
    <p:sldId id="337" r:id="rId47"/>
    <p:sldId id="338" r:id="rId48"/>
    <p:sldId id="339" r:id="rId49"/>
    <p:sldId id="340" r:id="rId50"/>
    <p:sldId id="341" r:id="rId51"/>
    <p:sldId id="342" r:id="rId52"/>
    <p:sldId id="343" r:id="rId53"/>
    <p:sldId id="344" r:id="rId54"/>
    <p:sldId id="285" r:id="rId55"/>
    <p:sldId id="362" r:id="rId56"/>
    <p:sldId id="363" r:id="rId57"/>
    <p:sldId id="364" r:id="rId58"/>
    <p:sldId id="332" r:id="rId59"/>
    <p:sldId id="436" r:id="rId60"/>
    <p:sldId id="437" r:id="rId61"/>
    <p:sldId id="438" r:id="rId62"/>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DB3"/>
    <a:srgbClr val="000066"/>
    <a:srgbClr val="339933"/>
    <a:srgbClr val="006600"/>
    <a:srgbClr val="009900"/>
    <a:srgbClr val="00CC66"/>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89151" autoAdjust="0"/>
  </p:normalViewPr>
  <p:slideViewPr>
    <p:cSldViewPr snapToGrid="0">
      <p:cViewPr varScale="1">
        <p:scale>
          <a:sx n="69" d="100"/>
          <a:sy n="69" d="100"/>
        </p:scale>
        <p:origin x="1716" y="66"/>
      </p:cViewPr>
      <p:guideLst>
        <p:guide orient="horz" pos="2160"/>
        <p:guide pos="2880"/>
      </p:guideLst>
    </p:cSldViewPr>
  </p:slideViewPr>
  <p:outlineViewPr>
    <p:cViewPr>
      <p:scale>
        <a:sx n="33" d="100"/>
        <a:sy n="33" d="100"/>
      </p:scale>
      <p:origin x="0" y="-35064"/>
    </p:cViewPr>
  </p:outlineViewPr>
  <p:notesTextViewPr>
    <p:cViewPr>
      <p:scale>
        <a:sx n="1" d="1"/>
        <a:sy n="1" d="1"/>
      </p:scale>
      <p:origin x="0" y="0"/>
    </p:cViewPr>
  </p:notesTextViewPr>
  <p:notesViewPr>
    <p:cSldViewPr snapToGrid="0">
      <p:cViewPr varScale="1">
        <p:scale>
          <a:sx n="50" d="100"/>
          <a:sy n="50" d="100"/>
        </p:scale>
        <p:origin x="281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9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096102A5-48B6-486B-9C74-5E61FD69E215}" type="datetimeFigureOut">
              <a:rPr lang="en-US" smtClean="0"/>
              <a:t>12/02/2019</a:t>
            </a:fld>
            <a:endParaRPr lang="en-US"/>
          </a:p>
        </p:txBody>
      </p:sp>
      <p:sp>
        <p:nvSpPr>
          <p:cNvPr id="4" name="Slide Image Placeholder 3"/>
          <p:cNvSpPr>
            <a:spLocks noGrp="1" noRot="1" noChangeAspect="1"/>
          </p:cNvSpPr>
          <p:nvPr>
            <p:ph type="sldImg" idx="2"/>
          </p:nvPr>
        </p:nvSpPr>
        <p:spPr>
          <a:xfrm>
            <a:off x="1498600" y="1200150"/>
            <a:ext cx="431800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9"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9"/>
            <a:ext cx="3170238" cy="481012"/>
          </a:xfrm>
          <a:prstGeom prst="rect">
            <a:avLst/>
          </a:prstGeom>
        </p:spPr>
        <p:txBody>
          <a:bodyPr vert="horz" lIns="91440" tIns="45720" rIns="91440" bIns="45720" rtlCol="0" anchor="b"/>
          <a:lstStyle>
            <a:lvl1pPr algn="r">
              <a:defRPr sz="1200"/>
            </a:lvl1pPr>
          </a:lstStyle>
          <a:p>
            <a:fld id="{1A62E55D-A95C-403D-A07C-5C947FB5BAEB}" type="slidenum">
              <a:rPr lang="en-US" smtClean="0"/>
              <a:t>‹#›</a:t>
            </a:fld>
            <a:endParaRPr lang="en-US"/>
          </a:p>
        </p:txBody>
      </p:sp>
    </p:spTree>
    <p:extLst>
      <p:ext uri="{BB962C8B-B14F-4D97-AF65-F5344CB8AC3E}">
        <p14:creationId xmlns:p14="http://schemas.microsoft.com/office/powerpoint/2010/main" val="3491384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p:cNvSpPr>
            <a:spLocks noGrp="1" noRot="1" noChangeAspect="1" noTextEdit="1"/>
          </p:cNvSpPr>
          <p:nvPr>
            <p:ph type="sldImg"/>
          </p:nvPr>
        </p:nvSpPr>
        <p:spPr>
          <a:ln/>
        </p:spPr>
      </p:sp>
      <p:sp>
        <p:nvSpPr>
          <p:cNvPr id="727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7270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DE58EC-C7B3-4826-A933-303D3ABA7800}" type="slidenum">
              <a:rPr lang="en-US" altLang="en-US"/>
              <a:pPr eaLnBrk="1" hangingPunct="1"/>
              <a:t>10</a:t>
            </a:fld>
            <a:endParaRPr lang="en-US" altLang="en-US"/>
          </a:p>
        </p:txBody>
      </p:sp>
    </p:spTree>
    <p:extLst>
      <p:ext uri="{BB962C8B-B14F-4D97-AF65-F5344CB8AC3E}">
        <p14:creationId xmlns:p14="http://schemas.microsoft.com/office/powerpoint/2010/main" val="2433166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p:cNvSpPr>
            <a:spLocks noGrp="1" noRot="1" noChangeAspect="1" noTextEdit="1"/>
          </p:cNvSpPr>
          <p:nvPr>
            <p:ph type="sldImg"/>
          </p:nvPr>
        </p:nvSpPr>
        <p:spPr>
          <a:ln/>
        </p:spPr>
      </p:sp>
      <p:sp>
        <p:nvSpPr>
          <p:cNvPr id="7885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7885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0B2EB8-7E98-4539-8270-839057D1FF35}" type="slidenum">
              <a:rPr lang="en-US" altLang="en-US"/>
              <a:pPr eaLnBrk="1" hangingPunct="1"/>
              <a:t>12</a:t>
            </a:fld>
            <a:endParaRPr lang="en-US" altLang="en-US"/>
          </a:p>
        </p:txBody>
      </p:sp>
    </p:spTree>
    <p:extLst>
      <p:ext uri="{BB962C8B-B14F-4D97-AF65-F5344CB8AC3E}">
        <p14:creationId xmlns:p14="http://schemas.microsoft.com/office/powerpoint/2010/main" val="406389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effectLst/>
              </a:rPr>
              <a:t>Complier và Linker là 2 component trong process viết 1 chương trình C/C++.</a:t>
            </a:r>
            <a:endParaRPr lang="vi-VN"/>
          </a:p>
          <a:p>
            <a:r>
              <a:rPr lang="vi-VN" sz="1200" kern="1200">
                <a:solidFill>
                  <a:schemeClr val="tx1"/>
                </a:solidFill>
                <a:effectLst/>
                <a:latin typeface="+mn-lt"/>
                <a:ea typeface="+mn-ea"/>
                <a:cs typeface="+mn-cs"/>
              </a:rPr>
              <a:t>Bước 1:</a:t>
            </a:r>
            <a:r>
              <a:rPr lang="vi-VN" sz="1200">
                <a:effectLst/>
              </a:rPr>
              <a:t> Soạn thảo mã nguồn .c và .h (header)</a:t>
            </a:r>
            <a:endParaRPr lang="vi-VN"/>
          </a:p>
          <a:p>
            <a:r>
              <a:rPr lang="vi-VN" sz="1200" kern="1200">
                <a:solidFill>
                  <a:schemeClr val="tx1"/>
                </a:solidFill>
                <a:effectLst/>
                <a:latin typeface="+mn-lt"/>
                <a:ea typeface="+mn-ea"/>
                <a:cs typeface="+mn-cs"/>
              </a:rPr>
              <a:t>Bước 2:</a:t>
            </a:r>
            <a:r>
              <a:rPr lang="vi-VN" sz="1200">
                <a:effectLst/>
              </a:rPr>
              <a:t> Tiền xử lí (pre-process) source code dựa vào macro và preprocessor directives. Tiền xử lí sẽ thay thế các giá trị được định nghĩa bởi #define, #include,…. trước khi biên dịch</a:t>
            </a:r>
            <a:endParaRPr lang="vi-VN"/>
          </a:p>
          <a:p>
            <a:r>
              <a:rPr lang="vi-VN" sz="1200" kern="1200">
                <a:solidFill>
                  <a:schemeClr val="tx1"/>
                </a:solidFill>
                <a:effectLst/>
                <a:latin typeface="+mn-lt"/>
                <a:ea typeface="+mn-ea"/>
                <a:cs typeface="+mn-cs"/>
              </a:rPr>
              <a:t>Bước 3</a:t>
            </a:r>
            <a:r>
              <a:rPr lang="vi-VN" sz="1200">
                <a:effectLst/>
              </a:rPr>
              <a:t>: Complier biên dịch source code đã được tiền xử lí thành các object code (.obj)</a:t>
            </a:r>
            <a:endParaRPr lang="vi-VN"/>
          </a:p>
          <a:p>
            <a:r>
              <a:rPr lang="vi-VN" sz="1200" kern="1200">
                <a:solidFill>
                  <a:schemeClr val="tx1"/>
                </a:solidFill>
                <a:effectLst/>
                <a:latin typeface="+mn-lt"/>
                <a:ea typeface="+mn-ea"/>
                <a:cs typeface="+mn-cs"/>
              </a:rPr>
              <a:t>Bước 4:</a:t>
            </a:r>
            <a:r>
              <a:rPr lang="vi-VN" sz="1200">
                <a:effectLst/>
              </a:rPr>
              <a:t> Linker link object code với (các object code khác, static lib, dynamic lib) để tạo ra file .EXE</a:t>
            </a:r>
            <a:endParaRPr lang="vi-VN"/>
          </a:p>
          <a:p>
            <a:r>
              <a:rPr lang="vi-VN" sz="1200" kern="1200">
                <a:solidFill>
                  <a:schemeClr val="tx1"/>
                </a:solidFill>
                <a:effectLst/>
                <a:latin typeface="+mn-lt"/>
                <a:ea typeface="+mn-ea"/>
                <a:cs typeface="+mn-cs"/>
              </a:rPr>
              <a:t>Bước 5:</a:t>
            </a:r>
            <a:r>
              <a:rPr lang="vi-VN" sz="1200">
                <a:effectLst/>
              </a:rPr>
              <a:t> Load chương trình .EXE vào bộ nhớ</a:t>
            </a:r>
            <a:endParaRPr lang="vi-VN"/>
          </a:p>
          <a:p>
            <a:r>
              <a:rPr lang="vi-VN" sz="1200" kern="1200">
                <a:solidFill>
                  <a:schemeClr val="tx1"/>
                </a:solidFill>
                <a:effectLst/>
                <a:latin typeface="+mn-lt"/>
                <a:ea typeface="+mn-ea"/>
                <a:cs typeface="+mn-cs"/>
              </a:rPr>
              <a:t>Bước 6:</a:t>
            </a:r>
            <a:r>
              <a:rPr lang="vi-VN" sz="1200">
                <a:effectLst/>
              </a:rPr>
              <a:t> Run .EXE với giá trị nhập vào và output đúng như mong muốn.</a:t>
            </a:r>
            <a:endParaRPr lang="vi-VN"/>
          </a:p>
          <a:p>
            <a:endParaRPr lang="en-US"/>
          </a:p>
        </p:txBody>
      </p:sp>
      <p:sp>
        <p:nvSpPr>
          <p:cNvPr id="4" name="Slide Number Placeholder 3"/>
          <p:cNvSpPr>
            <a:spLocks noGrp="1"/>
          </p:cNvSpPr>
          <p:nvPr>
            <p:ph type="sldNum" sz="quarter" idx="10"/>
          </p:nvPr>
        </p:nvSpPr>
        <p:spPr/>
        <p:txBody>
          <a:bodyPr/>
          <a:lstStyle/>
          <a:p>
            <a:fld id="{1A62E55D-A95C-403D-A07C-5C947FB5BAEB}" type="slidenum">
              <a:rPr lang="en-US" smtClean="0"/>
              <a:t>36</a:t>
            </a:fld>
            <a:endParaRPr lang="en-US"/>
          </a:p>
        </p:txBody>
      </p:sp>
    </p:spTree>
    <p:extLst>
      <p:ext uri="{BB962C8B-B14F-4D97-AF65-F5344CB8AC3E}">
        <p14:creationId xmlns:p14="http://schemas.microsoft.com/office/powerpoint/2010/main" val="421972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p:cNvSpPr>
            <a:spLocks noGrp="1" noRot="1" noChangeAspect="1" noTextEdit="1"/>
          </p:cNvSpPr>
          <p:nvPr>
            <p:ph type="sldImg"/>
          </p:nvPr>
        </p:nvSpPr>
        <p:spPr>
          <a:ln/>
        </p:spPr>
      </p:sp>
      <p:sp>
        <p:nvSpPr>
          <p:cNvPr id="9318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9318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965FEF8-32C8-4ED0-8CB2-C6143DA177FF}" type="slidenum">
              <a:rPr lang="en-US" altLang="en-US"/>
              <a:pPr eaLnBrk="1" hangingPunct="1"/>
              <a:t>54</a:t>
            </a:fld>
            <a:endParaRPr lang="en-US" altLang="en-US"/>
          </a:p>
        </p:txBody>
      </p:sp>
    </p:spTree>
    <p:extLst>
      <p:ext uri="{BB962C8B-B14F-4D97-AF65-F5344CB8AC3E}">
        <p14:creationId xmlns:p14="http://schemas.microsoft.com/office/powerpoint/2010/main" val="1882181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p:cNvSpPr>
            <a:spLocks noGrp="1" noRot="1" noChangeAspect="1" noTextEdit="1"/>
          </p:cNvSpPr>
          <p:nvPr>
            <p:ph type="sldImg"/>
          </p:nvPr>
        </p:nvSpPr>
        <p:spPr>
          <a:ln/>
        </p:spPr>
      </p:sp>
      <p:sp>
        <p:nvSpPr>
          <p:cNvPr id="9523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latin typeface="Arial" panose="020B0604020202020204" pitchFamily="34" charset="0"/>
            </a:endParaRPr>
          </a:p>
        </p:txBody>
      </p:sp>
      <p:sp>
        <p:nvSpPr>
          <p:cNvPr id="9523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206963A-8FEA-4DC7-A3E2-6497BC0C6A2F}" type="slidenum">
              <a:rPr lang="en-US" altLang="en-US"/>
              <a:pPr eaLnBrk="1" hangingPunct="1"/>
              <a:t>56</a:t>
            </a:fld>
            <a:endParaRPr lang="en-US" altLang="en-US"/>
          </a:p>
        </p:txBody>
      </p:sp>
    </p:spTree>
    <p:extLst>
      <p:ext uri="{BB962C8B-B14F-4D97-AF65-F5344CB8AC3E}">
        <p14:creationId xmlns:p14="http://schemas.microsoft.com/office/powerpoint/2010/main" val="23067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A473A7-C3D2-489D-BF5C-7BF44E7D5C48}"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3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362925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A473A7-C3D2-489D-BF5C-7BF44E7D5C48}"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3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226222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A473A7-C3D2-489D-BF5C-7BF44E7D5C48}"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300" b="0" i="0" u="none" strike="noStrike" kern="1200" cap="none" spc="0" normalizeH="0" baseline="0" noProof="0">
              <a:ln>
                <a:noFill/>
              </a:ln>
              <a:solidFill>
                <a:srgbClr val="000000"/>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408168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8"/>
          <p:cNvSpPr>
            <a:spLocks noChangeArrowheads="1"/>
          </p:cNvSpPr>
          <p:nvPr/>
        </p:nvSpPr>
        <p:spPr bwMode="gray">
          <a:xfrm>
            <a:off x="533400" y="354965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3556" name="Rectangle 9"/>
          <p:cNvSpPr>
            <a:spLocks noGrp="1" noChangeArrowheads="1"/>
          </p:cNvSpPr>
          <p:nvPr>
            <p:ph type="ctrTitle"/>
          </p:nvPr>
        </p:nvSpPr>
        <p:spPr>
          <a:xfrm>
            <a:off x="381000" y="609601"/>
            <a:ext cx="8305800" cy="2514599"/>
          </a:xfrm>
          <a:prstGeom prst="rect">
            <a:avLst/>
          </a:prstGeom>
        </p:spPr>
        <p:txBody>
          <a:bodyPr/>
          <a:lstStyle>
            <a:lvl1pPr algn="ctr">
              <a:defRPr sz="3600" smtClean="0">
                <a:latin typeface="Tahoma" pitchFamily="34" charset="0"/>
              </a:defRPr>
            </a:lvl1pPr>
          </a:lstStyle>
          <a:p>
            <a:r>
              <a:rPr lang="en-US"/>
              <a:t>Click to edit Master title style</a:t>
            </a:r>
            <a:endParaRPr lang="en-US" dirty="0"/>
          </a:p>
        </p:txBody>
      </p:sp>
      <p:sp>
        <p:nvSpPr>
          <p:cNvPr id="23557" name="Rectangle 10"/>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r>
              <a:rPr lang="en-US"/>
              <a:t>Click to edit Master subtitle style</a:t>
            </a:r>
            <a:endParaRPr lang="en-US" dirty="0"/>
          </a:p>
        </p:txBody>
      </p:sp>
    </p:spTree>
    <p:extLst>
      <p:ext uri="{BB962C8B-B14F-4D97-AF65-F5344CB8AC3E}">
        <p14:creationId xmlns:p14="http://schemas.microsoft.com/office/powerpoint/2010/main" val="1276686428"/>
      </p:ext>
    </p:extLst>
  </p:cSld>
  <p:clrMapOvr>
    <a:masterClrMapping/>
  </p:clrMapOvr>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229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66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3679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10876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401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780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0" y="6348413"/>
            <a:ext cx="9144000" cy="50958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5" name="Straight Connector 10"/>
          <p:cNvCxnSpPr/>
          <p:nvPr/>
        </p:nvCxnSpPr>
        <p:spPr>
          <a:xfrm>
            <a:off x="0" y="6348413"/>
            <a:ext cx="9144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0" y="6441177"/>
            <a:ext cx="9144000" cy="338554"/>
            <a:chOff x="0" y="6441177"/>
            <a:chExt cx="9144000" cy="338554"/>
          </a:xfrm>
        </p:grpSpPr>
        <p:sp>
          <p:nvSpPr>
            <p:cNvPr id="10" name="TextBox 8"/>
            <p:cNvSpPr txBox="1"/>
            <p:nvPr/>
          </p:nvSpPr>
          <p:spPr>
            <a:xfrm>
              <a:off x="2695251" y="6441177"/>
              <a:ext cx="4482317"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cs typeface="Times New Roman" panose="02020603050405020304" pitchFamily="18" charset="0"/>
                </a:rPr>
                <a:t>Nhập môn về lập trình</a:t>
              </a:r>
              <a:r>
                <a:rPr lang="en-US" altLang="en-US" sz="1600" b="0" baseline="0">
                  <a:solidFill>
                    <a:schemeClr val="bg1"/>
                  </a:solidFill>
                  <a:latin typeface="+mn-lt"/>
                  <a:cs typeface="Times New Roman" panose="02020603050405020304" pitchFamily="18" charset="0"/>
                </a:rPr>
                <a:t> – Chương 01: Giới thiệu</a:t>
              </a:r>
              <a:endParaRPr lang="en-US" altLang="en-US" sz="1600" b="0">
                <a:solidFill>
                  <a:schemeClr val="bg1"/>
                </a:solidFill>
                <a:latin typeface="+mn-lt"/>
                <a:cs typeface="Times New Roman" panose="02020603050405020304" pitchFamily="18" charset="0"/>
              </a:endParaRPr>
            </a:p>
          </p:txBody>
        </p:sp>
        <p:sp>
          <p:nvSpPr>
            <p:cNvPr id="11" name="TextBox 11"/>
            <p:cNvSpPr txBox="1"/>
            <p:nvPr/>
          </p:nvSpPr>
          <p:spPr>
            <a:xfrm>
              <a:off x="8108649" y="6441177"/>
              <a:ext cx="984565"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rPr>
                <a:t>Slide </a:t>
              </a:r>
              <a:fld id="{29FC0498-C675-47B5-B589-8478E35404C1}" type="slidenum">
                <a:rPr lang="en-US" altLang="en-US" sz="1600" b="0">
                  <a:solidFill>
                    <a:schemeClr val="bg1"/>
                  </a:solidFill>
                  <a:latin typeface="+mn-lt"/>
                </a:rPr>
                <a:pPr eaLnBrk="1" hangingPunct="1"/>
                <a:t>‹#›</a:t>
              </a:fld>
              <a:endParaRPr lang="en-US" altLang="en-US" sz="1600" b="0">
                <a:solidFill>
                  <a:schemeClr val="bg1"/>
                </a:solidFill>
                <a:latin typeface="+mn-lt"/>
              </a:endParaRPr>
            </a:p>
          </p:txBody>
        </p:sp>
        <p:cxnSp>
          <p:nvCxnSpPr>
            <p:cNvPr id="12" name="Straight Connector 10"/>
            <p:cNvCxnSpPr/>
            <p:nvPr userDrawn="1"/>
          </p:nvCxnSpPr>
          <p:spPr>
            <a:xfrm>
              <a:off x="0" y="6441177"/>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8"/>
            <p:cNvSpPr txBox="1"/>
            <p:nvPr userDrawn="1"/>
          </p:nvSpPr>
          <p:spPr>
            <a:xfrm>
              <a:off x="0" y="6441177"/>
              <a:ext cx="1271887"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cs typeface="Times New Roman" panose="02020603050405020304" pitchFamily="18" charset="0"/>
                </a:rPr>
                <a:t>Trần</a:t>
              </a:r>
              <a:r>
                <a:rPr lang="en-US" altLang="en-US" sz="1600" b="0" baseline="0">
                  <a:solidFill>
                    <a:schemeClr val="bg1"/>
                  </a:solidFill>
                  <a:latin typeface="+mn-lt"/>
                  <a:cs typeface="Times New Roman" panose="02020603050405020304" pitchFamily="18" charset="0"/>
                </a:rPr>
                <a:t> Quang</a:t>
              </a:r>
              <a:endParaRPr lang="en-US" altLang="en-US" sz="1600" b="0">
                <a:solidFill>
                  <a:schemeClr val="bg1"/>
                </a:solidFill>
                <a:latin typeface="+mn-lt"/>
                <a:cs typeface="Times New Roman" panose="02020603050405020304" pitchFamily="18" charset="0"/>
              </a:endParaRPr>
            </a:p>
          </p:txBody>
        </p:sp>
      </p:grpSp>
    </p:spTree>
    <p:extLst>
      <p:ext uri="{BB962C8B-B14F-4D97-AF65-F5344CB8AC3E}">
        <p14:creationId xmlns:p14="http://schemas.microsoft.com/office/powerpoint/2010/main" val="1569113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8"/>
          <p:cNvSpPr>
            <a:spLocks noChangeArrowheads="1"/>
          </p:cNvSpPr>
          <p:nvPr/>
        </p:nvSpPr>
        <p:spPr bwMode="gray">
          <a:xfrm>
            <a:off x="533400" y="354965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defRPr/>
            </a:pPr>
            <a:endParaRPr kumimoji="1" lang="en-US" sz="2400"/>
          </a:p>
        </p:txBody>
      </p:sp>
      <p:sp>
        <p:nvSpPr>
          <p:cNvPr id="23556" name="Rectangle 9"/>
          <p:cNvSpPr>
            <a:spLocks noGrp="1" noChangeArrowheads="1"/>
          </p:cNvSpPr>
          <p:nvPr>
            <p:ph type="ctrTitle"/>
          </p:nvPr>
        </p:nvSpPr>
        <p:spPr>
          <a:xfrm>
            <a:off x="381000" y="609601"/>
            <a:ext cx="8305800" cy="2514599"/>
          </a:xfrm>
          <a:prstGeom prst="rect">
            <a:avLst/>
          </a:prstGeom>
        </p:spPr>
        <p:txBody>
          <a:bodyPr/>
          <a:lstStyle>
            <a:lvl1pPr algn="ctr">
              <a:defRPr sz="3600" smtClean="0">
                <a:latin typeface="Tahoma" pitchFamily="34" charset="0"/>
              </a:defRPr>
            </a:lvl1pPr>
          </a:lstStyle>
          <a:p>
            <a:r>
              <a:rPr lang="en-US"/>
              <a:t>Click to edit Master title style</a:t>
            </a:r>
            <a:endParaRPr lang="en-US" dirty="0"/>
          </a:p>
        </p:txBody>
      </p:sp>
      <p:sp>
        <p:nvSpPr>
          <p:cNvPr id="23557" name="Rectangle 10"/>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r>
              <a:rPr lang="en-US"/>
              <a:t>Click to edit Master subtitle style</a:t>
            </a:r>
            <a:endParaRPr lang="en-US" dirty="0"/>
          </a:p>
        </p:txBody>
      </p:sp>
    </p:spTree>
    <p:extLst>
      <p:ext uri="{BB962C8B-B14F-4D97-AF65-F5344CB8AC3E}">
        <p14:creationId xmlns:p14="http://schemas.microsoft.com/office/powerpoint/2010/main" val="38603003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685800"/>
          </a:xfrm>
          <a:prstGeom prst="rect">
            <a:avLst/>
          </a:prstGeom>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a:xfrm>
            <a:off x="304800" y="928255"/>
            <a:ext cx="8610600" cy="5167745"/>
          </a:xfrm>
        </p:spPr>
        <p:txBody>
          <a:bodyPr/>
          <a:lstStyle>
            <a:lvl1pPr algn="l">
              <a:defRPr sz="2800">
                <a:latin typeface="+mn-lt"/>
                <a:cs typeface="Tahoma" pitchFamily="34" charset="0"/>
              </a:defRPr>
            </a:lvl1pPr>
            <a:lvl2pPr algn="l">
              <a:defRPr sz="2600">
                <a:latin typeface="+mn-lt"/>
                <a:cs typeface="Tahoma" pitchFamily="34" charset="0"/>
              </a:defRPr>
            </a:lvl2pPr>
            <a:lvl3pPr algn="l">
              <a:defRPr sz="2400">
                <a:latin typeface="+mn-lt"/>
                <a:cs typeface="Tahoma" pitchFamily="34" charset="0"/>
              </a:defRPr>
            </a:lvl3pPr>
            <a:lvl4pPr algn="l">
              <a:defRPr sz="2400">
                <a:latin typeface="+mn-lt"/>
                <a:cs typeface="Tahoma" pitchFamily="34" charset="0"/>
              </a:defRPr>
            </a:lvl4pPr>
            <a:lvl5pPr algn="l">
              <a:defRPr sz="2400">
                <a:latin typeface="+mn-lt"/>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31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1756" name="Rectangle 12"/>
          <p:cNvSpPr>
            <a:spLocks noGrp="1" noChangeArrowheads="1"/>
          </p:cNvSpPr>
          <p:nvPr>
            <p:ph type="ctrTitle"/>
          </p:nvPr>
        </p:nvSpPr>
        <p:spPr>
          <a:xfrm>
            <a:off x="457200" y="1905000"/>
            <a:ext cx="8382000" cy="2189922"/>
          </a:xfrm>
          <a:prstGeom prst="rect">
            <a:avLst/>
          </a:prstGeom>
        </p:spPr>
        <p:txBody>
          <a:bodyPr anchor="ctr"/>
          <a:lstStyle>
            <a:lvl1pPr algn="ctr">
              <a:defRPr sz="3800" b="1" baseline="0"/>
            </a:lvl1pPr>
          </a:lstStyle>
          <a:p>
            <a:r>
              <a:rPr lang="en-US"/>
              <a:t>Click to edit Master title style</a:t>
            </a:r>
            <a:endParaRPr lang="en-US" dirty="0"/>
          </a:p>
        </p:txBody>
      </p:sp>
      <p:sp>
        <p:nvSpPr>
          <p:cNvPr id="2" name="TextBox 1">
            <a:extLst>
              <a:ext uri="{FF2B5EF4-FFF2-40B4-BE49-F238E27FC236}">
                <a16:creationId xmlns:a16="http://schemas.microsoft.com/office/drawing/2014/main" id="{105E086D-1445-4FE8-9BAA-216623B9EDC9}"/>
              </a:ext>
            </a:extLst>
          </p:cNvPr>
          <p:cNvSpPr txBox="1"/>
          <p:nvPr/>
        </p:nvSpPr>
        <p:spPr>
          <a:xfrm>
            <a:off x="457200" y="150125"/>
            <a:ext cx="8382000" cy="461665"/>
          </a:xfrm>
          <a:prstGeom prst="rect">
            <a:avLst/>
          </a:prstGeom>
          <a:noFill/>
        </p:spPr>
        <p:txBody>
          <a:bodyPr wrap="square" rtlCol="0">
            <a:spAutoFit/>
          </a:bodyPr>
          <a:lstStyle/>
          <a:p>
            <a:pPr algn="ctr"/>
            <a:r>
              <a:rPr lang="en-US" sz="2400" b="1">
                <a:solidFill>
                  <a:schemeClr val="tx2"/>
                </a:solidFill>
              </a:rPr>
              <a:t>MÔN: NHẬP MÔN VỀ LẬP TRÌNH</a:t>
            </a:r>
          </a:p>
        </p:txBody>
      </p:sp>
    </p:spTree>
    <p:extLst>
      <p:ext uri="{BB962C8B-B14F-4D97-AF65-F5344CB8AC3E}">
        <p14:creationId xmlns:p14="http://schemas.microsoft.com/office/powerpoint/2010/main" val="4189486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3794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914400"/>
            <a:ext cx="4114800" cy="5181600"/>
          </a:xfrm>
        </p:spPr>
        <p:txBody>
          <a:bodyPr/>
          <a:lstStyle>
            <a:lvl1pPr>
              <a:defRPr sz="2400"/>
            </a:lvl1pPr>
            <a:lvl2pPr>
              <a:defRPr sz="2000"/>
            </a:lvl2pPr>
            <a:lvl3pPr>
              <a:defRPr sz="20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1"/>
          </p:nvPr>
        </p:nvSpPr>
        <p:spPr>
          <a:xfrm>
            <a:off x="4724400" y="914400"/>
            <a:ext cx="4114800" cy="5181600"/>
          </a:xfrm>
        </p:spPr>
        <p:txBody>
          <a:bodyPr/>
          <a:lstStyle>
            <a:lvl1pPr>
              <a:defRPr sz="2400"/>
            </a:lvl1pPr>
            <a:lvl2pPr>
              <a:defRPr sz="2000"/>
            </a:lvl2pPr>
            <a:lvl3pPr>
              <a:defRPr sz="20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E14CE8EF-0868-401A-94A5-AA8253327468}"/>
              </a:ext>
            </a:extLst>
          </p:cNvPr>
          <p:cNvCxnSpPr/>
          <p:nvPr userDrawn="1"/>
        </p:nvCxnSpPr>
        <p:spPr bwMode="auto">
          <a:xfrm>
            <a:off x="4572000" y="914400"/>
            <a:ext cx="0" cy="51816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6645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685800"/>
          </a:xfrm>
          <a:prstGeom prst="rect">
            <a:avLst/>
          </a:prstGeom>
        </p:spPr>
        <p:txBody>
          <a:bodyPr/>
          <a:lstStyle>
            <a:lvl1pPr algn="ctr">
              <a:defRPr/>
            </a:lvl1pPr>
          </a:lstStyle>
          <a:p>
            <a:r>
              <a:rPr lang="en-US"/>
              <a:t>Click to edit Master title style</a:t>
            </a:r>
            <a:endParaRPr lang="en-US" dirty="0"/>
          </a:p>
        </p:txBody>
      </p:sp>
      <p:sp>
        <p:nvSpPr>
          <p:cNvPr id="3" name="Content Placeholder 2"/>
          <p:cNvSpPr>
            <a:spLocks noGrp="1"/>
          </p:cNvSpPr>
          <p:nvPr>
            <p:ph idx="1"/>
          </p:nvPr>
        </p:nvSpPr>
        <p:spPr>
          <a:xfrm>
            <a:off x="304800" y="928255"/>
            <a:ext cx="8610600" cy="5167745"/>
          </a:xfrm>
        </p:spPr>
        <p:txBody>
          <a:bodyPr/>
          <a:lstStyle>
            <a:lvl1pPr algn="l">
              <a:defRPr sz="2800">
                <a:latin typeface="+mn-lt"/>
                <a:cs typeface="Tahoma" pitchFamily="34" charset="0"/>
              </a:defRPr>
            </a:lvl1pPr>
            <a:lvl2pPr algn="l">
              <a:defRPr sz="2600">
                <a:latin typeface="+mn-lt"/>
                <a:cs typeface="Tahoma" pitchFamily="34" charset="0"/>
              </a:defRPr>
            </a:lvl2pPr>
            <a:lvl3pPr algn="l">
              <a:defRPr sz="2400">
                <a:latin typeface="+mn-lt"/>
                <a:cs typeface="Tahoma" pitchFamily="34" charset="0"/>
              </a:defRPr>
            </a:lvl3pPr>
            <a:lvl4pPr algn="l">
              <a:defRPr sz="2400">
                <a:latin typeface="+mn-lt"/>
                <a:cs typeface="Tahoma" pitchFamily="34" charset="0"/>
              </a:defRPr>
            </a:lvl4pPr>
            <a:lvl5pPr algn="l">
              <a:defRPr sz="2400">
                <a:latin typeface="+mn-lt"/>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8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Horizont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04800" y="37338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01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7244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3048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47244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98856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143000"/>
            <a:ext cx="4191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1782762"/>
            <a:ext cx="4191000" cy="43132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4400" y="1143000"/>
            <a:ext cx="419264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4400" y="1782762"/>
            <a:ext cx="4192646" cy="43132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20725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p:nvPr/>
        </p:nvSpPr>
        <p:spPr>
          <a:xfrm>
            <a:off x="0" y="1166813"/>
            <a:ext cx="9144000" cy="184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9892285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229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666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606059938"/>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8764294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21695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2746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2_Title Slide">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0" y="6348413"/>
            <a:ext cx="9144000" cy="50958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5" name="Straight Connector 10"/>
          <p:cNvCxnSpPr/>
          <p:nvPr/>
        </p:nvCxnSpPr>
        <p:spPr>
          <a:xfrm>
            <a:off x="0" y="6348413"/>
            <a:ext cx="9144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0" y="6441177"/>
            <a:ext cx="9144000" cy="338554"/>
            <a:chOff x="0" y="6441177"/>
            <a:chExt cx="9144000" cy="338554"/>
          </a:xfrm>
        </p:grpSpPr>
        <p:sp>
          <p:nvSpPr>
            <p:cNvPr id="10" name="TextBox 8"/>
            <p:cNvSpPr txBox="1"/>
            <p:nvPr/>
          </p:nvSpPr>
          <p:spPr>
            <a:xfrm>
              <a:off x="2695251" y="6441177"/>
              <a:ext cx="4482317"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cs typeface="Times New Roman" panose="02020603050405020304" pitchFamily="18" charset="0"/>
                </a:rPr>
                <a:t>Nhập môn về lập trình</a:t>
              </a:r>
              <a:r>
                <a:rPr lang="en-US" altLang="en-US" sz="1600" b="0" baseline="0">
                  <a:solidFill>
                    <a:schemeClr val="bg1"/>
                  </a:solidFill>
                  <a:latin typeface="+mn-lt"/>
                  <a:cs typeface="Times New Roman" panose="02020603050405020304" pitchFamily="18" charset="0"/>
                </a:rPr>
                <a:t> – Chương 01: Giới thiệu</a:t>
              </a:r>
              <a:endParaRPr lang="en-US" altLang="en-US" sz="1600" b="0">
                <a:solidFill>
                  <a:schemeClr val="bg1"/>
                </a:solidFill>
                <a:latin typeface="+mn-lt"/>
                <a:cs typeface="Times New Roman" panose="02020603050405020304" pitchFamily="18" charset="0"/>
              </a:endParaRPr>
            </a:p>
          </p:txBody>
        </p:sp>
        <p:sp>
          <p:nvSpPr>
            <p:cNvPr id="11" name="TextBox 11"/>
            <p:cNvSpPr txBox="1"/>
            <p:nvPr/>
          </p:nvSpPr>
          <p:spPr>
            <a:xfrm>
              <a:off x="8108649" y="6441177"/>
              <a:ext cx="984565"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rPr>
                <a:t>Slide </a:t>
              </a:r>
              <a:fld id="{29FC0498-C675-47B5-B589-8478E35404C1}" type="slidenum">
                <a:rPr lang="en-US" altLang="en-US" sz="1600" b="0">
                  <a:solidFill>
                    <a:schemeClr val="bg1"/>
                  </a:solidFill>
                  <a:latin typeface="+mn-lt"/>
                </a:rPr>
                <a:pPr eaLnBrk="1" hangingPunct="1"/>
                <a:t>‹#›</a:t>
              </a:fld>
              <a:endParaRPr lang="en-US" altLang="en-US" sz="1600" b="0">
                <a:solidFill>
                  <a:schemeClr val="bg1"/>
                </a:solidFill>
                <a:latin typeface="+mn-lt"/>
              </a:endParaRPr>
            </a:p>
          </p:txBody>
        </p:sp>
        <p:cxnSp>
          <p:nvCxnSpPr>
            <p:cNvPr id="12" name="Straight Connector 10"/>
            <p:cNvCxnSpPr/>
            <p:nvPr userDrawn="1"/>
          </p:nvCxnSpPr>
          <p:spPr>
            <a:xfrm>
              <a:off x="0" y="6441177"/>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8"/>
            <p:cNvSpPr txBox="1"/>
            <p:nvPr userDrawn="1"/>
          </p:nvSpPr>
          <p:spPr>
            <a:xfrm>
              <a:off x="0" y="6441177"/>
              <a:ext cx="1271887" cy="338554"/>
            </a:xfrm>
            <a:prstGeom prst="rect">
              <a:avLst/>
            </a:prstGeom>
            <a:noFill/>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sz="1600" b="0">
                  <a:solidFill>
                    <a:schemeClr val="bg1"/>
                  </a:solidFill>
                  <a:latin typeface="+mn-lt"/>
                  <a:cs typeface="Times New Roman" panose="02020603050405020304" pitchFamily="18" charset="0"/>
                </a:rPr>
                <a:t>Trần</a:t>
              </a:r>
              <a:r>
                <a:rPr lang="en-US" altLang="en-US" sz="1600" b="0" baseline="0">
                  <a:solidFill>
                    <a:schemeClr val="bg1"/>
                  </a:solidFill>
                  <a:latin typeface="+mn-lt"/>
                  <a:cs typeface="Times New Roman" panose="02020603050405020304" pitchFamily="18" charset="0"/>
                </a:rPr>
                <a:t> Quang</a:t>
              </a:r>
              <a:endParaRPr lang="en-US" altLang="en-US" sz="1600" b="0">
                <a:solidFill>
                  <a:schemeClr val="bg1"/>
                </a:solidFill>
                <a:latin typeface="+mn-lt"/>
                <a:cs typeface="Times New Roman" panose="02020603050405020304" pitchFamily="18" charset="0"/>
              </a:endParaRPr>
            </a:p>
          </p:txBody>
        </p:sp>
      </p:grpSp>
    </p:spTree>
    <p:extLst>
      <p:ext uri="{BB962C8B-B14F-4D97-AF65-F5344CB8AC3E}">
        <p14:creationId xmlns:p14="http://schemas.microsoft.com/office/powerpoint/2010/main" val="14706491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1756" name="Rectangle 12"/>
          <p:cNvSpPr>
            <a:spLocks noGrp="1" noChangeArrowheads="1"/>
          </p:cNvSpPr>
          <p:nvPr>
            <p:ph type="ctrTitle"/>
          </p:nvPr>
        </p:nvSpPr>
        <p:spPr>
          <a:xfrm>
            <a:off x="457200" y="1905000"/>
            <a:ext cx="8382000" cy="1447800"/>
          </a:xfrm>
          <a:prstGeom prst="rect">
            <a:avLst/>
          </a:prstGeom>
        </p:spPr>
        <p:txBody>
          <a:bodyPr/>
          <a:lstStyle>
            <a:lvl1pPr algn="ctr">
              <a:defRPr sz="3800" baseline="0"/>
            </a:lvl1pPr>
          </a:lstStyle>
          <a:p>
            <a:r>
              <a:rPr lang="en-US"/>
              <a:t>Click to edit Master title style</a:t>
            </a:r>
            <a:endParaRPr lang="en-US" dirty="0"/>
          </a:p>
        </p:txBody>
      </p:sp>
    </p:spTree>
    <p:extLst>
      <p:ext uri="{BB962C8B-B14F-4D97-AF65-F5344CB8AC3E}">
        <p14:creationId xmlns:p14="http://schemas.microsoft.com/office/powerpoint/2010/main" val="304848562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1756" name="Rectangle 12"/>
          <p:cNvSpPr>
            <a:spLocks noGrp="1" noChangeArrowheads="1"/>
          </p:cNvSpPr>
          <p:nvPr>
            <p:ph type="ctrTitle"/>
          </p:nvPr>
        </p:nvSpPr>
        <p:spPr>
          <a:xfrm>
            <a:off x="457200" y="1905000"/>
            <a:ext cx="8382000" cy="2189922"/>
          </a:xfrm>
          <a:prstGeom prst="rect">
            <a:avLst/>
          </a:prstGeom>
        </p:spPr>
        <p:txBody>
          <a:bodyPr anchor="ctr"/>
          <a:lstStyle>
            <a:lvl1pPr algn="ctr">
              <a:defRPr sz="3800" b="1" baseline="0"/>
            </a:lvl1pPr>
          </a:lstStyle>
          <a:p>
            <a:r>
              <a:rPr lang="en-US"/>
              <a:t>Click to edit Master title style</a:t>
            </a:r>
            <a:endParaRPr lang="en-US" dirty="0"/>
          </a:p>
        </p:txBody>
      </p:sp>
      <p:sp>
        <p:nvSpPr>
          <p:cNvPr id="2" name="TextBox 1">
            <a:extLst>
              <a:ext uri="{FF2B5EF4-FFF2-40B4-BE49-F238E27FC236}">
                <a16:creationId xmlns:a16="http://schemas.microsoft.com/office/drawing/2014/main" id="{105E086D-1445-4FE8-9BAA-216623B9EDC9}"/>
              </a:ext>
            </a:extLst>
          </p:cNvPr>
          <p:cNvSpPr txBox="1"/>
          <p:nvPr userDrawn="1"/>
        </p:nvSpPr>
        <p:spPr>
          <a:xfrm>
            <a:off x="457200" y="150125"/>
            <a:ext cx="8382000" cy="461665"/>
          </a:xfrm>
          <a:prstGeom prst="rect">
            <a:avLst/>
          </a:prstGeom>
          <a:noFill/>
        </p:spPr>
        <p:txBody>
          <a:bodyPr wrap="square" rtlCol="0">
            <a:spAutoFit/>
          </a:bodyPr>
          <a:lstStyle/>
          <a:p>
            <a:pPr algn="ctr"/>
            <a:r>
              <a:rPr lang="en-US" sz="2400" b="1">
                <a:solidFill>
                  <a:schemeClr val="tx2"/>
                </a:solidFill>
              </a:rPr>
              <a:t>MÔN: NHẬP MÔN VỀ LẬP TRÌNH</a:t>
            </a:r>
          </a:p>
        </p:txBody>
      </p:sp>
    </p:spTree>
    <p:extLst>
      <p:ext uri="{BB962C8B-B14F-4D97-AF65-F5344CB8AC3E}">
        <p14:creationId xmlns:p14="http://schemas.microsoft.com/office/powerpoint/2010/main" val="2603720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70249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14800"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1"/>
          </p:nvPr>
        </p:nvSpPr>
        <p:spPr>
          <a:xfrm>
            <a:off x="4800600" y="1143000"/>
            <a:ext cx="4114800"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97249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wo Horizont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04800" y="37338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93686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7244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3048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47244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2544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6632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1756" name="Rectangle 12"/>
          <p:cNvSpPr>
            <a:spLocks noGrp="1" noChangeArrowheads="1"/>
          </p:cNvSpPr>
          <p:nvPr>
            <p:ph type="ctrTitle"/>
          </p:nvPr>
        </p:nvSpPr>
        <p:spPr>
          <a:xfrm>
            <a:off x="457200" y="1905000"/>
            <a:ext cx="8382000" cy="1447800"/>
          </a:xfrm>
          <a:prstGeom prst="rect">
            <a:avLst/>
          </a:prstGeom>
        </p:spPr>
        <p:txBody>
          <a:bodyPr/>
          <a:lstStyle>
            <a:lvl1pPr algn="ctr">
              <a:defRPr sz="3800" baseline="0"/>
            </a:lvl1pPr>
          </a:lstStyle>
          <a:p>
            <a:r>
              <a:rPr lang="en-US"/>
              <a:t>Click to edit Master title style</a:t>
            </a:r>
            <a:endParaRPr lang="en-US" dirty="0"/>
          </a:p>
        </p:txBody>
      </p:sp>
    </p:spTree>
    <p:extLst>
      <p:ext uri="{BB962C8B-B14F-4D97-AF65-F5344CB8AC3E}">
        <p14:creationId xmlns:p14="http://schemas.microsoft.com/office/powerpoint/2010/main" val="168333934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008076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14800"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1"/>
          </p:nvPr>
        </p:nvSpPr>
        <p:spPr>
          <a:xfrm>
            <a:off x="4800600" y="1143000"/>
            <a:ext cx="4114800"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05723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wo Horizont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04800" y="3733800"/>
            <a:ext cx="86106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87346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_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724400" y="11430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3048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4724400" y="3733800"/>
            <a:ext cx="4191000" cy="2362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9772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66515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067549"/>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1756" name="Rectangle 12"/>
          <p:cNvSpPr>
            <a:spLocks noGrp="1" noChangeArrowheads="1"/>
          </p:cNvSpPr>
          <p:nvPr>
            <p:ph type="ctrTitle"/>
          </p:nvPr>
        </p:nvSpPr>
        <p:spPr>
          <a:xfrm>
            <a:off x="457200" y="1905000"/>
            <a:ext cx="8382000" cy="1447800"/>
          </a:xfrm>
          <a:prstGeom prst="rect">
            <a:avLst/>
          </a:prstGeom>
        </p:spPr>
        <p:txBody>
          <a:bodyPr/>
          <a:lstStyle>
            <a:lvl1pPr algn="ctr">
              <a:defRPr sz="3800" baseline="0"/>
            </a:lvl1pPr>
          </a:lstStyle>
          <a:p>
            <a:r>
              <a:rPr lang="en-US" dirty="0"/>
              <a:t>Click to edit Master title style</a:t>
            </a:r>
          </a:p>
        </p:txBody>
      </p:sp>
    </p:spTree>
    <p:extLst>
      <p:ext uri="{BB962C8B-B14F-4D97-AF65-F5344CB8AC3E}">
        <p14:creationId xmlns:p14="http://schemas.microsoft.com/office/powerpoint/2010/main" val="19387093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1744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1"/>
          </p:nvPr>
        </p:nvSpPr>
        <p:spPr>
          <a:xfrm>
            <a:off x="48006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7932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wo Horizont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86106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04800" y="3733800"/>
            <a:ext cx="86106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5141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724400" y="11430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304800" y="37338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4724400" y="37338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565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14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1"/>
          </p:nvPr>
        </p:nvSpPr>
        <p:spPr>
          <a:xfrm>
            <a:off x="48006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1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Horizont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86106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04800" y="3733800"/>
            <a:ext cx="86106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757835"/>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304800" y="11430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724400" y="11430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304800" y="37338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4724400" y="3733800"/>
            <a:ext cx="41910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32582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143000"/>
            <a:ext cx="41910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82762"/>
            <a:ext cx="4191000" cy="43132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4400" y="1143000"/>
            <a:ext cx="419264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4400" y="1782762"/>
            <a:ext cx="4192646" cy="43132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335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p:nvPr userDrawn="1"/>
        </p:nvSpPr>
        <p:spPr>
          <a:xfrm>
            <a:off x="0" y="1166813"/>
            <a:ext cx="9144000" cy="184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59111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image" Target="../media/image1.jpe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304800" y="937851"/>
            <a:ext cx="8610600" cy="524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Box 9"/>
          <p:cNvSpPr txBox="1">
            <a:spLocks noChangeArrowheads="1"/>
          </p:cNvSpPr>
          <p:nvPr/>
        </p:nvSpPr>
        <p:spPr bwMode="auto">
          <a:xfrm>
            <a:off x="773724" y="6303753"/>
            <a:ext cx="2133600" cy="464743"/>
          </a:xfrm>
          <a:prstGeom prst="rect">
            <a:avLst/>
          </a:prstGeom>
          <a:noFill/>
          <a:ln w="9525">
            <a:noFill/>
            <a:miter lim="800000"/>
            <a:headEnd/>
            <a:tailEnd/>
          </a:ln>
          <a:effectLst/>
        </p:spPr>
        <p:txBody>
          <a:bodyPr wrap="square">
            <a:spAutoFit/>
          </a:bodyPr>
          <a:lstStyle/>
          <a:p>
            <a:pPr>
              <a:defRPr/>
            </a:pPr>
            <a:r>
              <a:rPr lang="en-US" sz="1100" b="1">
                <a:solidFill>
                  <a:schemeClr val="tx2"/>
                </a:solidFill>
              </a:rPr>
              <a:t>Đại học Bách Khoa TpHCM</a:t>
            </a:r>
            <a:endParaRPr lang="en-US" sz="1100" b="1" dirty="0">
              <a:solidFill>
                <a:schemeClr val="tx2"/>
              </a:solidFill>
            </a:endParaRPr>
          </a:p>
          <a:p>
            <a:pPr>
              <a:spcBef>
                <a:spcPct val="20000"/>
              </a:spcBef>
              <a:defRPr/>
            </a:pPr>
            <a:r>
              <a:rPr lang="en-US" sz="1100" b="1">
                <a:solidFill>
                  <a:schemeClr val="tx2"/>
                </a:solidFill>
              </a:rPr>
              <a:t>Khoa KH &amp; KT Máy Tính</a:t>
            </a:r>
            <a:endParaRPr lang="en-US" sz="1100" b="1" dirty="0">
              <a:solidFill>
                <a:schemeClr val="tx2"/>
              </a:solidFill>
            </a:endParaRPr>
          </a:p>
        </p:txBody>
      </p:sp>
      <p:sp>
        <p:nvSpPr>
          <p:cNvPr id="14" name="Text Box 10"/>
          <p:cNvSpPr txBox="1">
            <a:spLocks noChangeArrowheads="1"/>
          </p:cNvSpPr>
          <p:nvPr/>
        </p:nvSpPr>
        <p:spPr bwMode="auto">
          <a:xfrm>
            <a:off x="7162800" y="6303753"/>
            <a:ext cx="1875692" cy="430887"/>
          </a:xfrm>
          <a:prstGeom prst="rect">
            <a:avLst/>
          </a:prstGeom>
          <a:noFill/>
          <a:ln w="9525">
            <a:noFill/>
            <a:miter lim="800000"/>
            <a:headEnd/>
            <a:tailEnd/>
          </a:ln>
          <a:effectLst/>
        </p:spPr>
        <p:txBody>
          <a:bodyPr wrap="square">
            <a:spAutoFit/>
          </a:bodyPr>
          <a:lstStyle/>
          <a:p>
            <a:pPr algn="r">
              <a:defRPr/>
            </a:pPr>
            <a:r>
              <a:rPr lang="en-US" sz="1100" b="1">
                <a:solidFill>
                  <a:schemeClr val="tx2"/>
                </a:solidFill>
              </a:rPr>
              <a:t>Môn: Nhập môn </a:t>
            </a:r>
            <a:r>
              <a:rPr lang="en-US" sz="1100" b="1" baseline="0">
                <a:solidFill>
                  <a:schemeClr val="tx2"/>
                </a:solidFill>
              </a:rPr>
              <a:t>l</a:t>
            </a:r>
            <a:r>
              <a:rPr lang="vi-VN" sz="1100" b="1">
                <a:solidFill>
                  <a:schemeClr val="tx2"/>
                </a:solidFill>
              </a:rPr>
              <a:t>ập trình</a:t>
            </a:r>
            <a:endParaRPr lang="en-US" sz="1100" b="1" dirty="0">
              <a:solidFill>
                <a:schemeClr val="tx2"/>
              </a:solidFill>
            </a:endParaRPr>
          </a:p>
          <a:p>
            <a:pPr algn="r">
              <a:defRPr/>
            </a:pPr>
            <a:r>
              <a:rPr lang="en-US" sz="1100" b="1">
                <a:solidFill>
                  <a:schemeClr val="tx2"/>
                </a:solidFill>
              </a:rPr>
              <a:t>Slide </a:t>
            </a:r>
            <a:fld id="{7E361DEB-F8C4-493B-B5A8-8661C8DCD275}" type="slidenum">
              <a:rPr lang="en-US" sz="1100" b="1" smtClean="0">
                <a:solidFill>
                  <a:schemeClr val="tx2"/>
                </a:solidFill>
              </a:rPr>
              <a:pPr algn="r">
                <a:spcBef>
                  <a:spcPct val="20000"/>
                </a:spcBef>
                <a:defRPr/>
              </a:pPr>
              <a:t>‹#›</a:t>
            </a:fld>
            <a:endParaRPr lang="en-US" sz="1100" b="1" dirty="0">
              <a:solidFill>
                <a:schemeClr val="tx2"/>
              </a:solidFill>
            </a:endParaRPr>
          </a:p>
        </p:txBody>
      </p:sp>
      <p:sp>
        <p:nvSpPr>
          <p:cNvPr id="1030" name="Rectangle 9"/>
          <p:cNvSpPr>
            <a:spLocks noGrp="1" noChangeArrowheads="1"/>
          </p:cNvSpPr>
          <p:nvPr>
            <p:ph type="title"/>
          </p:nvPr>
        </p:nvSpPr>
        <p:spPr bwMode="auto">
          <a:xfrm>
            <a:off x="304800" y="76200"/>
            <a:ext cx="8610600" cy="69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1" name="Picture 10"/>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92466" y="6303753"/>
            <a:ext cx="475749" cy="478047"/>
          </a:xfrm>
          <a:prstGeom prst="rect">
            <a:avLst/>
          </a:prstGeom>
        </p:spPr>
      </p:pic>
      <p:sp>
        <p:nvSpPr>
          <p:cNvPr id="12" name="Text Box 9"/>
          <p:cNvSpPr txBox="1">
            <a:spLocks noChangeArrowheads="1"/>
          </p:cNvSpPr>
          <p:nvPr userDrawn="1"/>
        </p:nvSpPr>
        <p:spPr bwMode="auto">
          <a:xfrm>
            <a:off x="2907324" y="6303753"/>
            <a:ext cx="4255476" cy="276999"/>
          </a:xfrm>
          <a:prstGeom prst="rect">
            <a:avLst/>
          </a:prstGeom>
          <a:noFill/>
          <a:ln w="9525">
            <a:noFill/>
            <a:miter lim="800000"/>
            <a:headEnd/>
            <a:tailEnd/>
          </a:ln>
          <a:effectLst/>
        </p:spPr>
        <p:txBody>
          <a:bodyPr wrap="square">
            <a:spAutoFit/>
          </a:bodyPr>
          <a:lstStyle/>
          <a:p>
            <a:pPr algn="ctr">
              <a:defRPr/>
            </a:pPr>
            <a:r>
              <a:rPr lang="en-US" sz="1200" b="1">
                <a:solidFill>
                  <a:schemeClr val="tx2"/>
                </a:solidFill>
              </a:rPr>
              <a:t>Chương</a:t>
            </a:r>
            <a:r>
              <a:rPr lang="en-US" sz="1200" b="1" baseline="0">
                <a:solidFill>
                  <a:schemeClr val="tx2"/>
                </a:solidFill>
              </a:rPr>
              <a:t> 1: </a:t>
            </a:r>
            <a:r>
              <a:rPr lang="en-US" sz="1200" b="1">
                <a:solidFill>
                  <a:schemeClr val="tx2"/>
                </a:solidFill>
              </a:rPr>
              <a:t>Giới</a:t>
            </a:r>
            <a:r>
              <a:rPr lang="en-US" sz="1200" b="1" baseline="0">
                <a:solidFill>
                  <a:schemeClr val="tx2"/>
                </a:solidFill>
              </a:rPr>
              <a:t> thiệu về máy tính và lập trình</a:t>
            </a:r>
            <a:endParaRPr lang="en-US" sz="1200" b="1" dirty="0">
              <a:solidFill>
                <a:schemeClr val="tx2"/>
              </a:solidFill>
            </a:endParaRPr>
          </a:p>
        </p:txBody>
      </p:sp>
      <p:cxnSp>
        <p:nvCxnSpPr>
          <p:cNvPr id="3" name="Straight Connector 2">
            <a:extLst>
              <a:ext uri="{FF2B5EF4-FFF2-40B4-BE49-F238E27FC236}">
                <a16:creationId xmlns:a16="http://schemas.microsoft.com/office/drawing/2014/main" id="{24CCF33B-1B3F-49AC-ACEC-E97C40E44A9B}"/>
              </a:ext>
            </a:extLst>
          </p:cNvPr>
          <p:cNvCxnSpPr>
            <a:cxnSpLocks/>
          </p:cNvCxnSpPr>
          <p:nvPr userDrawn="1"/>
        </p:nvCxnSpPr>
        <p:spPr bwMode="auto">
          <a:xfrm>
            <a:off x="0" y="6237079"/>
            <a:ext cx="9144000" cy="0"/>
          </a:xfrm>
          <a:prstGeom prst="line">
            <a:avLst/>
          </a:prstGeom>
          <a:solidFill>
            <a:schemeClr val="accent1"/>
          </a:solidFill>
          <a:ln w="12700" cap="flat" cmpd="dbl"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03434D4-41BD-499B-B3C8-DEF92833B73A}"/>
              </a:ext>
            </a:extLst>
          </p:cNvPr>
          <p:cNvCxnSpPr>
            <a:cxnSpLocks/>
          </p:cNvCxnSpPr>
          <p:nvPr userDrawn="1"/>
        </p:nvCxnSpPr>
        <p:spPr bwMode="auto">
          <a:xfrm>
            <a:off x="0" y="768264"/>
            <a:ext cx="9144000" cy="0"/>
          </a:xfrm>
          <a:prstGeom prst="line">
            <a:avLst/>
          </a:prstGeom>
          <a:solidFill>
            <a:schemeClr val="accent1"/>
          </a:solidFill>
          <a:ln w="12700" cap="flat" cmpd="dbl"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857686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Lst>
  <p:hf hdr="0"/>
  <p:txStyles>
    <p:titleStyle>
      <a:lvl1pPr algn="ctr" rtl="0" eaLnBrk="1" fontAlgn="base" hangingPunct="1">
        <a:spcBef>
          <a:spcPct val="0"/>
        </a:spcBef>
        <a:spcAft>
          <a:spcPct val="0"/>
        </a:spcAft>
        <a:defRPr sz="3200" b="1">
          <a:solidFill>
            <a:schemeClr val="tx2"/>
          </a:solidFill>
          <a:latin typeface="Tahoma" pitchFamily="34" charset="0"/>
          <a:ea typeface="+mj-ea"/>
          <a:cs typeface="Tahoma" pitchFamily="34" charset="0"/>
        </a:defRPr>
      </a:lvl1pPr>
      <a:lvl2pPr algn="l" rtl="0" eaLnBrk="1" fontAlgn="base" hangingPunct="1">
        <a:spcBef>
          <a:spcPct val="0"/>
        </a:spcBef>
        <a:spcAft>
          <a:spcPct val="0"/>
        </a:spcAft>
        <a:defRPr sz="3000">
          <a:solidFill>
            <a:schemeClr val="tx2"/>
          </a:solidFill>
          <a:latin typeface="Tahoma" pitchFamily="34" charset="0"/>
          <a:cs typeface="Tahoma" pitchFamily="34" charset="0"/>
        </a:defRPr>
      </a:lvl2pPr>
      <a:lvl3pPr algn="l" rtl="0" eaLnBrk="1" fontAlgn="base" hangingPunct="1">
        <a:spcBef>
          <a:spcPct val="0"/>
        </a:spcBef>
        <a:spcAft>
          <a:spcPct val="0"/>
        </a:spcAft>
        <a:defRPr sz="3000">
          <a:solidFill>
            <a:schemeClr val="tx2"/>
          </a:solidFill>
          <a:latin typeface="Tahoma" pitchFamily="34" charset="0"/>
          <a:cs typeface="Tahoma" pitchFamily="34" charset="0"/>
        </a:defRPr>
      </a:lvl3pPr>
      <a:lvl4pPr algn="l" rtl="0" eaLnBrk="1" fontAlgn="base" hangingPunct="1">
        <a:spcBef>
          <a:spcPct val="0"/>
        </a:spcBef>
        <a:spcAft>
          <a:spcPct val="0"/>
        </a:spcAft>
        <a:defRPr sz="3000">
          <a:solidFill>
            <a:schemeClr val="tx2"/>
          </a:solidFill>
          <a:latin typeface="Tahoma" pitchFamily="34" charset="0"/>
          <a:cs typeface="Tahoma" pitchFamily="34" charset="0"/>
        </a:defRPr>
      </a:lvl4pPr>
      <a:lvl5pPr algn="l" rtl="0" eaLnBrk="1" fontAlgn="base" hangingPunct="1">
        <a:spcBef>
          <a:spcPct val="0"/>
        </a:spcBef>
        <a:spcAft>
          <a:spcPct val="0"/>
        </a:spcAft>
        <a:defRPr sz="3000">
          <a:solidFill>
            <a:schemeClr val="tx2"/>
          </a:solidFill>
          <a:latin typeface="Tahoma" pitchFamily="34" charset="0"/>
          <a:cs typeface="Tahoma" pitchFamily="34" charset="0"/>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400">
          <a:solidFill>
            <a:schemeClr val="tx1"/>
          </a:solidFill>
          <a:latin typeface="+mn-lt"/>
          <a:cs typeface="Tahoma" pitchFamily="34" charset="0"/>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cs typeface="Tahoma" pitchFamily="34" charset="0"/>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400">
          <a:solidFill>
            <a:schemeClr val="tx1"/>
          </a:solidFill>
          <a:latin typeface="+mn-lt"/>
          <a:cs typeface="Tahoma" pitchFamily="34" charset="0"/>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Tahoma" pitchFamily="34" charset="0"/>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304800" y="937851"/>
            <a:ext cx="8610600" cy="524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Box 9"/>
          <p:cNvSpPr txBox="1">
            <a:spLocks noChangeArrowheads="1"/>
          </p:cNvSpPr>
          <p:nvPr/>
        </p:nvSpPr>
        <p:spPr bwMode="auto">
          <a:xfrm>
            <a:off x="773724" y="6303753"/>
            <a:ext cx="2133600" cy="464743"/>
          </a:xfrm>
          <a:prstGeom prst="rect">
            <a:avLst/>
          </a:prstGeom>
          <a:noFill/>
          <a:ln w="9525">
            <a:noFill/>
            <a:miter lim="800000"/>
            <a:headEnd/>
            <a:tailEnd/>
          </a:ln>
          <a:effectLst/>
        </p:spPr>
        <p:txBody>
          <a:bodyPr wrap="square">
            <a:spAutoFit/>
          </a:bodyPr>
          <a:lstStyle/>
          <a:p>
            <a:pPr>
              <a:defRPr/>
            </a:pPr>
            <a:r>
              <a:rPr lang="en-US" sz="1100" b="1">
                <a:solidFill>
                  <a:schemeClr val="tx2"/>
                </a:solidFill>
              </a:rPr>
              <a:t>Đại học Bách Khoa TpHCM</a:t>
            </a:r>
            <a:endParaRPr lang="en-US" sz="1100" b="1" dirty="0">
              <a:solidFill>
                <a:schemeClr val="tx2"/>
              </a:solidFill>
            </a:endParaRPr>
          </a:p>
          <a:p>
            <a:pPr>
              <a:spcBef>
                <a:spcPct val="20000"/>
              </a:spcBef>
              <a:defRPr/>
            </a:pPr>
            <a:r>
              <a:rPr lang="en-US" sz="1100" b="1">
                <a:solidFill>
                  <a:schemeClr val="tx2"/>
                </a:solidFill>
              </a:rPr>
              <a:t>Khoa KH &amp; KT Máy Tính</a:t>
            </a:r>
            <a:endParaRPr lang="en-US" sz="1100" b="1" dirty="0">
              <a:solidFill>
                <a:schemeClr val="tx2"/>
              </a:solidFill>
            </a:endParaRPr>
          </a:p>
        </p:txBody>
      </p:sp>
      <p:sp>
        <p:nvSpPr>
          <p:cNvPr id="14" name="Text Box 10"/>
          <p:cNvSpPr txBox="1">
            <a:spLocks noChangeArrowheads="1"/>
          </p:cNvSpPr>
          <p:nvPr/>
        </p:nvSpPr>
        <p:spPr bwMode="auto">
          <a:xfrm>
            <a:off x="7162800" y="6303753"/>
            <a:ext cx="1875692" cy="430887"/>
          </a:xfrm>
          <a:prstGeom prst="rect">
            <a:avLst/>
          </a:prstGeom>
          <a:noFill/>
          <a:ln w="9525">
            <a:noFill/>
            <a:miter lim="800000"/>
            <a:headEnd/>
            <a:tailEnd/>
          </a:ln>
          <a:effectLst/>
        </p:spPr>
        <p:txBody>
          <a:bodyPr wrap="square">
            <a:spAutoFit/>
          </a:bodyPr>
          <a:lstStyle/>
          <a:p>
            <a:pPr algn="r">
              <a:defRPr/>
            </a:pPr>
            <a:r>
              <a:rPr lang="en-US" sz="1100" b="1">
                <a:solidFill>
                  <a:schemeClr val="tx2"/>
                </a:solidFill>
              </a:rPr>
              <a:t>Môn: Nhập môn </a:t>
            </a:r>
            <a:r>
              <a:rPr lang="en-US" sz="1100" b="1" baseline="0">
                <a:solidFill>
                  <a:schemeClr val="tx2"/>
                </a:solidFill>
              </a:rPr>
              <a:t>l</a:t>
            </a:r>
            <a:r>
              <a:rPr lang="vi-VN" sz="1100" b="1">
                <a:solidFill>
                  <a:schemeClr val="tx2"/>
                </a:solidFill>
              </a:rPr>
              <a:t>ập trình</a:t>
            </a:r>
            <a:endParaRPr lang="en-US" sz="1100" b="1" dirty="0">
              <a:solidFill>
                <a:schemeClr val="tx2"/>
              </a:solidFill>
            </a:endParaRPr>
          </a:p>
          <a:p>
            <a:pPr algn="r">
              <a:defRPr/>
            </a:pPr>
            <a:r>
              <a:rPr lang="en-US" sz="1100" b="1">
                <a:solidFill>
                  <a:schemeClr val="tx2"/>
                </a:solidFill>
              </a:rPr>
              <a:t>Slide </a:t>
            </a:r>
            <a:fld id="{7E361DEB-F8C4-493B-B5A8-8661C8DCD275}" type="slidenum">
              <a:rPr lang="en-US" sz="1100" b="1" smtClean="0">
                <a:solidFill>
                  <a:schemeClr val="tx2"/>
                </a:solidFill>
              </a:rPr>
              <a:pPr algn="r">
                <a:spcBef>
                  <a:spcPct val="20000"/>
                </a:spcBef>
                <a:defRPr/>
              </a:pPr>
              <a:t>‹#›</a:t>
            </a:fld>
            <a:endParaRPr lang="en-US" sz="1100" b="1" dirty="0">
              <a:solidFill>
                <a:schemeClr val="tx2"/>
              </a:solidFill>
            </a:endParaRPr>
          </a:p>
        </p:txBody>
      </p:sp>
      <p:sp>
        <p:nvSpPr>
          <p:cNvPr id="1030" name="Rectangle 9"/>
          <p:cNvSpPr>
            <a:spLocks noGrp="1" noChangeArrowheads="1"/>
          </p:cNvSpPr>
          <p:nvPr>
            <p:ph type="title"/>
          </p:nvPr>
        </p:nvSpPr>
        <p:spPr bwMode="auto">
          <a:xfrm>
            <a:off x="304800" y="76200"/>
            <a:ext cx="8610600" cy="69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1" name="Picture 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92466" y="6303753"/>
            <a:ext cx="475749" cy="478047"/>
          </a:xfrm>
          <a:prstGeom prst="rect">
            <a:avLst/>
          </a:prstGeom>
        </p:spPr>
      </p:pic>
      <p:sp>
        <p:nvSpPr>
          <p:cNvPr id="12" name="Text Box 9"/>
          <p:cNvSpPr txBox="1">
            <a:spLocks noChangeArrowheads="1"/>
          </p:cNvSpPr>
          <p:nvPr/>
        </p:nvSpPr>
        <p:spPr bwMode="auto">
          <a:xfrm>
            <a:off x="2907324" y="6303753"/>
            <a:ext cx="4255476" cy="276999"/>
          </a:xfrm>
          <a:prstGeom prst="rect">
            <a:avLst/>
          </a:prstGeom>
          <a:noFill/>
          <a:ln w="9525">
            <a:noFill/>
            <a:miter lim="800000"/>
            <a:headEnd/>
            <a:tailEnd/>
          </a:ln>
          <a:effectLst/>
        </p:spPr>
        <p:txBody>
          <a:bodyPr wrap="square">
            <a:spAutoFit/>
          </a:bodyPr>
          <a:lstStyle/>
          <a:p>
            <a:pPr algn="ctr">
              <a:defRPr/>
            </a:pPr>
            <a:r>
              <a:rPr lang="en-US" sz="1200" b="1">
                <a:solidFill>
                  <a:schemeClr val="tx2"/>
                </a:solidFill>
              </a:rPr>
              <a:t>Chương</a:t>
            </a:r>
            <a:r>
              <a:rPr lang="en-US" sz="1200" b="1" baseline="0">
                <a:solidFill>
                  <a:schemeClr val="tx2"/>
                </a:solidFill>
              </a:rPr>
              <a:t> 6: Hàm và tổ chức ch</a:t>
            </a:r>
            <a:r>
              <a:rPr lang="vi-VN" sz="1200" b="1" baseline="0">
                <a:solidFill>
                  <a:schemeClr val="tx2"/>
                </a:solidFill>
              </a:rPr>
              <a:t>ư</a:t>
            </a:r>
            <a:r>
              <a:rPr lang="en-US" sz="1200" b="1" baseline="0">
                <a:solidFill>
                  <a:schemeClr val="tx2"/>
                </a:solidFill>
              </a:rPr>
              <a:t>ơng trình</a:t>
            </a:r>
            <a:endParaRPr lang="en-US" sz="1200" b="1" dirty="0">
              <a:solidFill>
                <a:schemeClr val="tx2"/>
              </a:solidFill>
            </a:endParaRPr>
          </a:p>
        </p:txBody>
      </p:sp>
      <p:cxnSp>
        <p:nvCxnSpPr>
          <p:cNvPr id="3" name="Straight Connector 2">
            <a:extLst>
              <a:ext uri="{FF2B5EF4-FFF2-40B4-BE49-F238E27FC236}">
                <a16:creationId xmlns:a16="http://schemas.microsoft.com/office/drawing/2014/main" id="{24CCF33B-1B3F-49AC-ACEC-E97C40E44A9B}"/>
              </a:ext>
            </a:extLst>
          </p:cNvPr>
          <p:cNvCxnSpPr>
            <a:cxnSpLocks/>
          </p:cNvCxnSpPr>
          <p:nvPr/>
        </p:nvCxnSpPr>
        <p:spPr bwMode="auto">
          <a:xfrm>
            <a:off x="0" y="6237079"/>
            <a:ext cx="9144000" cy="0"/>
          </a:xfrm>
          <a:prstGeom prst="line">
            <a:avLst/>
          </a:prstGeom>
          <a:solidFill>
            <a:schemeClr val="accent1"/>
          </a:solidFill>
          <a:ln w="12700" cap="flat" cmpd="dbl"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03434D4-41BD-499B-B3C8-DEF92833B73A}"/>
              </a:ext>
            </a:extLst>
          </p:cNvPr>
          <p:cNvCxnSpPr>
            <a:cxnSpLocks/>
          </p:cNvCxnSpPr>
          <p:nvPr/>
        </p:nvCxnSpPr>
        <p:spPr bwMode="auto">
          <a:xfrm>
            <a:off x="0" y="768264"/>
            <a:ext cx="9144000" cy="0"/>
          </a:xfrm>
          <a:prstGeom prst="line">
            <a:avLst/>
          </a:prstGeom>
          <a:solidFill>
            <a:schemeClr val="accent1"/>
          </a:solidFill>
          <a:ln w="12700" cap="flat" cmpd="dbl"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13718495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hf hdr="0" ftr="0" dt="0"/>
  <p:txStyles>
    <p:titleStyle>
      <a:lvl1pPr algn="ctr" rtl="0" eaLnBrk="1" fontAlgn="base" hangingPunct="1">
        <a:spcBef>
          <a:spcPct val="0"/>
        </a:spcBef>
        <a:spcAft>
          <a:spcPct val="0"/>
        </a:spcAft>
        <a:defRPr sz="3200" b="1">
          <a:solidFill>
            <a:schemeClr val="tx2"/>
          </a:solidFill>
          <a:latin typeface="Tahoma" pitchFamily="34" charset="0"/>
          <a:ea typeface="+mj-ea"/>
          <a:cs typeface="Tahoma" pitchFamily="34" charset="0"/>
        </a:defRPr>
      </a:lvl1pPr>
      <a:lvl2pPr algn="l" rtl="0" eaLnBrk="1" fontAlgn="base" hangingPunct="1">
        <a:spcBef>
          <a:spcPct val="0"/>
        </a:spcBef>
        <a:spcAft>
          <a:spcPct val="0"/>
        </a:spcAft>
        <a:defRPr sz="3000">
          <a:solidFill>
            <a:schemeClr val="tx2"/>
          </a:solidFill>
          <a:latin typeface="Tahoma" pitchFamily="34" charset="0"/>
          <a:cs typeface="Tahoma" pitchFamily="34" charset="0"/>
        </a:defRPr>
      </a:lvl2pPr>
      <a:lvl3pPr algn="l" rtl="0" eaLnBrk="1" fontAlgn="base" hangingPunct="1">
        <a:spcBef>
          <a:spcPct val="0"/>
        </a:spcBef>
        <a:spcAft>
          <a:spcPct val="0"/>
        </a:spcAft>
        <a:defRPr sz="3000">
          <a:solidFill>
            <a:schemeClr val="tx2"/>
          </a:solidFill>
          <a:latin typeface="Tahoma" pitchFamily="34" charset="0"/>
          <a:cs typeface="Tahoma" pitchFamily="34" charset="0"/>
        </a:defRPr>
      </a:lvl3pPr>
      <a:lvl4pPr algn="l" rtl="0" eaLnBrk="1" fontAlgn="base" hangingPunct="1">
        <a:spcBef>
          <a:spcPct val="0"/>
        </a:spcBef>
        <a:spcAft>
          <a:spcPct val="0"/>
        </a:spcAft>
        <a:defRPr sz="3000">
          <a:solidFill>
            <a:schemeClr val="tx2"/>
          </a:solidFill>
          <a:latin typeface="Tahoma" pitchFamily="34" charset="0"/>
          <a:cs typeface="Tahoma" pitchFamily="34" charset="0"/>
        </a:defRPr>
      </a:lvl4pPr>
      <a:lvl5pPr algn="l" rtl="0" eaLnBrk="1" fontAlgn="base" hangingPunct="1">
        <a:spcBef>
          <a:spcPct val="0"/>
        </a:spcBef>
        <a:spcAft>
          <a:spcPct val="0"/>
        </a:spcAft>
        <a:defRPr sz="3000">
          <a:solidFill>
            <a:schemeClr val="tx2"/>
          </a:solidFill>
          <a:latin typeface="Tahoma" pitchFamily="34" charset="0"/>
          <a:cs typeface="Tahoma" pitchFamily="34" charset="0"/>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400">
          <a:solidFill>
            <a:schemeClr val="tx1"/>
          </a:solidFill>
          <a:latin typeface="+mn-lt"/>
          <a:cs typeface="Tahoma" pitchFamily="34" charset="0"/>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cs typeface="Tahoma" pitchFamily="34" charset="0"/>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400">
          <a:solidFill>
            <a:schemeClr val="tx1"/>
          </a:solidFill>
          <a:latin typeface="+mn-lt"/>
          <a:cs typeface="Tahoma" pitchFamily="34" charset="0"/>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Tahoma" pitchFamily="34" charset="0"/>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p:txBody>
          <a:bodyPr/>
          <a:lstStyle/>
          <a:p>
            <a:r>
              <a:rPr lang="en-US" altLang="en-US"/>
              <a:t>Chương 1</a:t>
            </a:r>
            <a:br>
              <a:rPr lang="en-US" altLang="en-US"/>
            </a:br>
            <a:r>
              <a:rPr lang="en-US" altLang="en-US"/>
              <a:t>Giới thiệu về </a:t>
            </a:r>
            <a:br>
              <a:rPr lang="en-US" altLang="en-US"/>
            </a:br>
            <a:r>
              <a:rPr lang="en-US" altLang="en-US"/>
              <a:t>máy tính và lập trình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54" y="1449977"/>
            <a:ext cx="41751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Espace réservé du numéro de diapositive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2EDBF5A-8FEA-47DC-9121-A075D8C93D35}" type="slidenum">
              <a:rPr lang="en-US" altLang="en-US" sz="1200">
                <a:latin typeface="Garamond" panose="02020404030301010803" pitchFamily="18" charset="0"/>
              </a:rPr>
              <a:pPr algn="r" eaLnBrk="1" hangingPunct="1"/>
              <a:t>10</a:t>
            </a:fld>
            <a:endParaRPr lang="en-US" altLang="en-US" sz="1200">
              <a:latin typeface="Garamond" panose="02020404030301010803" pitchFamily="18" charset="0"/>
            </a:endParaRPr>
          </a:p>
        </p:txBody>
      </p:sp>
      <p:pic>
        <p:nvPicPr>
          <p:cNvPr id="1127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693" y="1985555"/>
            <a:ext cx="403701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6904" y="11294"/>
            <a:ext cx="8610600" cy="685800"/>
          </a:xfrm>
        </p:spPr>
        <p:txBody>
          <a:bodyPr/>
          <a:lstStyle/>
          <a:p>
            <a:r>
              <a:rPr lang="en-US" altLang="en-US" dirty="0" err="1"/>
              <a:t>Phần</a:t>
            </a:r>
            <a:r>
              <a:rPr lang="en-US" altLang="en-US" dirty="0"/>
              <a:t> </a:t>
            </a:r>
            <a:r>
              <a:rPr lang="en-US" altLang="en-US" dirty="0" err="1"/>
              <a:t>cứng</a:t>
            </a:r>
            <a:r>
              <a:rPr lang="en-US" altLang="en-US" dirty="0"/>
              <a:t> (hardware)</a:t>
            </a:r>
            <a:endParaRPr lang="en-US" dirty="0"/>
          </a:p>
        </p:txBody>
      </p:sp>
    </p:spTree>
    <p:extLst>
      <p:ext uri="{BB962C8B-B14F-4D97-AF65-F5344CB8AC3E}">
        <p14:creationId xmlns:p14="http://schemas.microsoft.com/office/powerpoint/2010/main" val="390580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7"/>
          <p:cNvSpPr>
            <a:spLocks noGrp="1"/>
          </p:cNvSpPr>
          <p:nvPr>
            <p:ph type="title"/>
          </p:nvPr>
        </p:nvSpPr>
        <p:spPr/>
        <p:txBody>
          <a:bodyPr/>
          <a:lstStyle/>
          <a:p>
            <a:r>
              <a:rPr lang="en-US" altLang="en-US"/>
              <a:t>Phần mềm (software)</a:t>
            </a:r>
          </a:p>
        </p:txBody>
      </p:sp>
      <p:sp>
        <p:nvSpPr>
          <p:cNvPr id="15363" name="Content Placeholder 8"/>
          <p:cNvSpPr>
            <a:spLocks noGrp="1"/>
          </p:cNvSpPr>
          <p:nvPr>
            <p:ph idx="1"/>
          </p:nvPr>
        </p:nvSpPr>
        <p:spPr/>
        <p:txBody>
          <a:bodyPr/>
          <a:lstStyle/>
          <a:p>
            <a:r>
              <a:rPr lang="en-US" altLang="en-US"/>
              <a:t>Gồm các chương trình cài đặt sẵn giúp vận hành máy tính theo nhiều mục đích khác nhau.</a:t>
            </a:r>
          </a:p>
          <a:p>
            <a:r>
              <a:rPr lang="en-US" altLang="en-US"/>
              <a:t>Hệ điều hành (operating system): cho phép quản lý và khai thác các phần cứng có trong máy tính.</a:t>
            </a:r>
          </a:p>
          <a:p>
            <a:r>
              <a:rPr lang="en-US" altLang="en-US"/>
              <a:t>Công cụ lập trình (programming tools): cho phép người sử dụng tạo ra thêm phần mềm mới trên máy, mở rộng phạm vi ứng dụng của máy tính.</a:t>
            </a:r>
          </a:p>
          <a:p>
            <a:r>
              <a:rPr lang="en-US" altLang="en-US"/>
              <a:t>Phần mềm ứng dụng (applications): cho phép khai thác máy tính theo mục đích cụ thể.</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altLang="en-US" sz="2800"/>
              <a:t>Phần mềm </a:t>
            </a:r>
            <a:r>
              <a:rPr lang="en-US" altLang="en-US" sz="2800" dirty="0" err="1"/>
              <a:t>ứng</a:t>
            </a:r>
            <a:r>
              <a:rPr lang="en-US" altLang="en-US" sz="2800" dirty="0"/>
              <a:t> </a:t>
            </a:r>
            <a:r>
              <a:rPr lang="en-US" altLang="en-US" sz="2800" dirty="0" err="1"/>
              <a:t>dụng</a:t>
            </a:r>
            <a:r>
              <a:rPr lang="en-US" altLang="en-US" sz="2800" dirty="0"/>
              <a:t> </a:t>
            </a:r>
            <a:r>
              <a:rPr lang="en-US" altLang="en-US" sz="2800" err="1"/>
              <a:t>và</a:t>
            </a:r>
            <a:r>
              <a:rPr lang="en-US" altLang="en-US" sz="2800"/>
              <a:t> phần mềm </a:t>
            </a:r>
            <a:r>
              <a:rPr lang="en-US" altLang="en-US" sz="2800" dirty="0" err="1"/>
              <a:t>hệ</a:t>
            </a:r>
            <a:r>
              <a:rPr lang="en-US" altLang="en-US" sz="2800" dirty="0"/>
              <a:t> </a:t>
            </a:r>
            <a:r>
              <a:rPr lang="en-US" altLang="en-US" sz="2800" dirty="0" err="1"/>
              <a:t>thống</a:t>
            </a:r>
            <a:r>
              <a:rPr lang="en-US" altLang="en-US" sz="2800" dirty="0"/>
              <a:t> </a:t>
            </a:r>
          </a:p>
        </p:txBody>
      </p:sp>
      <p:sp>
        <p:nvSpPr>
          <p:cNvPr id="20486" name="Rectangle 3"/>
          <p:cNvSpPr>
            <a:spLocks noGrp="1" noChangeArrowheads="1"/>
          </p:cNvSpPr>
          <p:nvPr>
            <p:ph type="body" idx="1"/>
          </p:nvPr>
        </p:nvSpPr>
        <p:spPr/>
        <p:txBody>
          <a:bodyPr/>
          <a:lstStyle/>
          <a:p>
            <a:r>
              <a:rPr lang="en-US" altLang="en-US"/>
              <a:t>Phần mềm chia làm: phần mềm ứng dụng và phần mềm hệ thống.</a:t>
            </a:r>
          </a:p>
          <a:p>
            <a:r>
              <a:rPr lang="en-US" altLang="en-US"/>
              <a:t>Phần mềm ứng dụng được viết để giải quyết một công việc cụ thể nào đó</a:t>
            </a:r>
          </a:p>
          <a:p>
            <a:r>
              <a:rPr lang="en-US" altLang="en-US"/>
              <a:t>Phần mềm hệ thống: đóng vai trò làm nền cho các phần mềm ứng dụng </a:t>
            </a:r>
          </a:p>
        </p:txBody>
      </p:sp>
      <p:sp>
        <p:nvSpPr>
          <p:cNvPr id="20484" name="Espace réservé du numéro de diapositive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A3633C9-3064-49D8-B764-7DCA45B465A1}" type="slidenum">
              <a:rPr lang="en-US" altLang="en-US" sz="1200">
                <a:latin typeface="Garamond" panose="02020404030301010803" pitchFamily="18" charset="0"/>
              </a:rPr>
              <a:pPr algn="r" eaLnBrk="1" hangingPunct="1"/>
              <a:t>12</a:t>
            </a:fld>
            <a:endParaRPr lang="en-US" altLang="en-US" sz="1200">
              <a:latin typeface="Garamond" panose="02020404030301010803" pitchFamily="18" charset="0"/>
            </a:endParaRPr>
          </a:p>
        </p:txBody>
      </p:sp>
      <p:pic>
        <p:nvPicPr>
          <p:cNvPr id="2048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061" y="3683726"/>
            <a:ext cx="1976274" cy="22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716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en-US"/>
              <a:t>Hệ điều hành (</a:t>
            </a:r>
            <a:r>
              <a:rPr lang="en-US" altLang="en-US" i="1"/>
              <a:t>Operating System – </a:t>
            </a:r>
            <a:r>
              <a:rPr lang="en-US" altLang="en-US"/>
              <a:t>OS</a:t>
            </a:r>
            <a:r>
              <a:rPr lang="en-US" altLang="en-US" i="1"/>
              <a:t>)</a:t>
            </a:r>
          </a:p>
        </p:txBody>
      </p:sp>
      <p:pic>
        <p:nvPicPr>
          <p:cNvPr id="19460" name="Picture 4" descr="165px-Operating_system_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388" y="990600"/>
            <a:ext cx="340201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17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altLang="en-US" sz="3600" dirty="0" err="1"/>
              <a:t>Hệ</a:t>
            </a:r>
            <a:r>
              <a:rPr lang="en-US" altLang="en-US" sz="3600" dirty="0"/>
              <a:t> </a:t>
            </a:r>
            <a:r>
              <a:rPr lang="en-US" altLang="en-US" sz="3600" dirty="0" err="1"/>
              <a:t>điều</a:t>
            </a:r>
            <a:r>
              <a:rPr lang="en-US" altLang="en-US" sz="3600" dirty="0"/>
              <a:t> </a:t>
            </a:r>
            <a:r>
              <a:rPr lang="en-US" altLang="en-US" sz="3600" dirty="0" err="1"/>
              <a:t>hành</a:t>
            </a:r>
            <a:r>
              <a:rPr lang="en-US" altLang="en-US" sz="3600" dirty="0"/>
              <a:t> </a:t>
            </a:r>
          </a:p>
        </p:txBody>
      </p:sp>
      <p:sp>
        <p:nvSpPr>
          <p:cNvPr id="21508" name="Rectangle 3"/>
          <p:cNvSpPr>
            <a:spLocks noGrp="1" noChangeArrowheads="1"/>
          </p:cNvSpPr>
          <p:nvPr>
            <p:ph type="body" idx="4294967295"/>
          </p:nvPr>
        </p:nvSpPr>
        <p:spPr>
          <a:xfrm>
            <a:off x="0" y="990600"/>
            <a:ext cx="8229600" cy="1371600"/>
          </a:xfrm>
        </p:spPr>
        <p:txBody>
          <a:bodyPr/>
          <a:lstStyle/>
          <a:p>
            <a:pPr eaLnBrk="1" hangingPunct="1">
              <a:lnSpc>
                <a:spcPct val="80000"/>
              </a:lnSpc>
            </a:pPr>
            <a:r>
              <a:rPr lang="en-US" altLang="en-US">
                <a:cs typeface="Tahoma" panose="020B0604030504040204" pitchFamily="34" charset="0"/>
              </a:rPr>
              <a:t>Hệ điều hành là phần mềm quản lý mọi tài nguyên phần cứng máy tính và cung cấp dịch vụ cho các phần mềm khác</a:t>
            </a:r>
            <a:endParaRPr lang="en-US" altLang="en-US">
              <a:cs typeface="Times New Roman" panose="02020603050405020304" pitchFamily="18" charset="0"/>
            </a:endParaRPr>
          </a:p>
          <a:p>
            <a:pPr>
              <a:lnSpc>
                <a:spcPct val="80000"/>
              </a:lnSpc>
              <a:buFont typeface="Wingdings" panose="05000000000000000000" pitchFamily="2" charset="2"/>
              <a:buNone/>
            </a:pPr>
            <a:r>
              <a:rPr lang="en-US" altLang="en-US" sz="1800"/>
              <a:t> </a:t>
            </a:r>
          </a:p>
        </p:txBody>
      </p:sp>
      <p:pic>
        <p:nvPicPr>
          <p:cNvPr id="8" name="Picture 7" descr="500px-Operating_system_usage_shar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Windows7Pr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574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linux_tux_1.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4550" y="2133600"/>
            <a:ext cx="26860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MacOSXLeopar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543300"/>
            <a:ext cx="23812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062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xit" presetSubtype="10" fill="hold" nodeType="clickEffect">
                                  <p:stCondLst>
                                    <p:cond delay="0"/>
                                  </p:stCondLst>
                                  <p:childTnLst>
                                    <p:animEffect transition="out" filter="blinds(horizontal)">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3"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en-US" sz="3600"/>
              <a:t>Hệ điều hành</a:t>
            </a:r>
          </a:p>
        </p:txBody>
      </p:sp>
      <p:pic>
        <p:nvPicPr>
          <p:cNvPr id="22532" name="Picture 4" descr="File:PC-DOS 1.10 screens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59436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09800"/>
            <a:ext cx="4038600" cy="390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513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r>
              <a:rPr lang="en-US" altLang="en-US"/>
              <a:t>Hệ điều hành</a:t>
            </a:r>
          </a:p>
        </p:txBody>
      </p:sp>
      <p:sp>
        <p:nvSpPr>
          <p:cNvPr id="23557" name="Rectangle 5"/>
          <p:cNvSpPr>
            <a:spLocks noGrp="1" noChangeArrowheads="1"/>
          </p:cNvSpPr>
          <p:nvPr>
            <p:ph type="body" idx="4294967295"/>
          </p:nvPr>
        </p:nvSpPr>
        <p:spPr>
          <a:xfrm>
            <a:off x="1600200" y="5257800"/>
            <a:ext cx="6096000" cy="533400"/>
          </a:xfrm>
          <a:noFill/>
        </p:spPr>
        <p:txBody>
          <a:bodyPr/>
          <a:lstStyle/>
          <a:p>
            <a:pPr algn="ctr">
              <a:buFont typeface="Wingdings" panose="05000000000000000000" pitchFamily="2" charset="2"/>
              <a:buNone/>
            </a:pPr>
            <a:r>
              <a:rPr lang="en-US" altLang="en-US" sz="2400"/>
              <a:t>Mac OS by Apple Computer </a:t>
            </a:r>
          </a:p>
        </p:txBody>
      </p:sp>
      <p:pic>
        <p:nvPicPr>
          <p:cNvPr id="23556" name="Picture 4" descr="File:Apple Macintosh Deskt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6800"/>
            <a:ext cx="6096000"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9568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altLang="en-US"/>
              <a:t>Hệ điều hành</a:t>
            </a:r>
          </a:p>
        </p:txBody>
      </p:sp>
      <p:sp>
        <p:nvSpPr>
          <p:cNvPr id="24581" name="Rectangle 5"/>
          <p:cNvSpPr>
            <a:spLocks noGrp="1" noChangeArrowheads="1"/>
          </p:cNvSpPr>
          <p:nvPr>
            <p:ph type="body" idx="4294967295"/>
          </p:nvPr>
        </p:nvSpPr>
        <p:spPr>
          <a:xfrm>
            <a:off x="1781299" y="5353050"/>
            <a:ext cx="6219701" cy="762000"/>
          </a:xfrm>
          <a:noFill/>
        </p:spPr>
        <p:txBody>
          <a:bodyPr/>
          <a:lstStyle/>
          <a:p>
            <a:pPr algn="ctr">
              <a:buFont typeface="Wingdings" panose="05000000000000000000" pitchFamily="2" charset="2"/>
              <a:buNone/>
            </a:pPr>
            <a:r>
              <a:rPr lang="en-US" altLang="en-US" sz="2400"/>
              <a:t>Ubuntu, desktop Linux distribution </a:t>
            </a:r>
          </a:p>
        </p:txBody>
      </p:sp>
      <p:pic>
        <p:nvPicPr>
          <p:cNvPr id="24580" name="Picture 4" descr="File:Ubuntu 11.10 F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2395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29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en-US"/>
              <a:t>Hệ điều hành</a:t>
            </a:r>
          </a:p>
        </p:txBody>
      </p:sp>
      <p:sp>
        <p:nvSpPr>
          <p:cNvPr id="25604" name="Rectangle 3"/>
          <p:cNvSpPr>
            <a:spLocks noGrp="1" noChangeArrowheads="1"/>
          </p:cNvSpPr>
          <p:nvPr>
            <p:ph type="body" idx="4294967295"/>
          </p:nvPr>
        </p:nvSpPr>
        <p:spPr>
          <a:xfrm>
            <a:off x="4038600" y="973137"/>
            <a:ext cx="4419600" cy="4987925"/>
          </a:xfrm>
        </p:spPr>
        <p:txBody>
          <a:bodyPr/>
          <a:lstStyle/>
          <a:p>
            <a:r>
              <a:rPr lang="en-US" altLang="en-US" dirty="0"/>
              <a:t>Android, IOS, Windows Mobile </a:t>
            </a:r>
            <a:r>
              <a:rPr lang="en-US" altLang="en-US" dirty="0" err="1"/>
              <a:t>là</a:t>
            </a:r>
            <a:r>
              <a:rPr lang="en-US" altLang="en-US" dirty="0"/>
              <a:t>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a:t>
            </a:r>
            <a:r>
              <a:rPr lang="en-US" altLang="en-US" dirty="0" err="1"/>
              <a:t>được</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cho</a:t>
            </a:r>
            <a:r>
              <a:rPr lang="en-US" altLang="en-US" dirty="0"/>
              <a:t> </a:t>
            </a:r>
            <a:r>
              <a:rPr lang="en-US" altLang="en-US" dirty="0" err="1"/>
              <a:t>điện</a:t>
            </a:r>
            <a:r>
              <a:rPr lang="en-US" altLang="en-US" dirty="0"/>
              <a:t> </a:t>
            </a:r>
            <a:r>
              <a:rPr lang="en-US" altLang="en-US" dirty="0" err="1"/>
              <a:t>thoại</a:t>
            </a:r>
            <a:r>
              <a:rPr lang="en-US" altLang="en-US" dirty="0"/>
              <a:t> di </a:t>
            </a:r>
            <a:r>
              <a:rPr lang="en-US" altLang="en-US" dirty="0" err="1"/>
              <a:t>động</a:t>
            </a:r>
            <a:endParaRPr lang="en-US" altLang="en-US" dirty="0"/>
          </a:p>
          <a:p>
            <a:endParaRPr lang="en-US" altLang="en-US" dirty="0"/>
          </a:p>
        </p:txBody>
      </p:sp>
      <p:pic>
        <p:nvPicPr>
          <p:cNvPr id="25605" name="Picture 4" descr="File:Android 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28765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556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7"/>
          <p:cNvSpPr>
            <a:spLocks noGrp="1"/>
          </p:cNvSpPr>
          <p:nvPr>
            <p:ph type="title"/>
          </p:nvPr>
        </p:nvSpPr>
        <p:spPr/>
        <p:txBody>
          <a:bodyPr/>
          <a:lstStyle/>
          <a:p>
            <a:r>
              <a:rPr lang="en-US" altLang="en-US" dirty="0" err="1"/>
              <a:t>Sơ</a:t>
            </a:r>
            <a:r>
              <a:rPr lang="en-US" altLang="en-US" dirty="0"/>
              <a:t> </a:t>
            </a:r>
            <a:r>
              <a:rPr lang="en-US" altLang="en-US" dirty="0" err="1"/>
              <a:t>đô</a:t>
            </a:r>
            <a:r>
              <a:rPr lang="en-US" altLang="en-US" dirty="0"/>
              <a:t>̀ </a:t>
            </a:r>
            <a:r>
              <a:rPr lang="en-US" altLang="en-US" dirty="0" err="1"/>
              <a:t>khối</a:t>
            </a:r>
            <a:r>
              <a:rPr lang="en-US" altLang="en-US" dirty="0"/>
              <a:t> </a:t>
            </a:r>
            <a:r>
              <a:rPr lang="en-US" altLang="en-US" dirty="0" err="1"/>
              <a:t>của</a:t>
            </a:r>
            <a:r>
              <a:rPr lang="en-US" altLang="en-US" dirty="0"/>
              <a:t> </a:t>
            </a:r>
            <a:r>
              <a:rPr lang="en-US" altLang="en-US" dirty="0" err="1"/>
              <a:t>một</a:t>
            </a:r>
            <a:r>
              <a:rPr lang="en-US" altLang="en-US" dirty="0"/>
              <a:t> </a:t>
            </a:r>
            <a:r>
              <a:rPr lang="en-US" altLang="en-US" dirty="0" err="1"/>
              <a:t>máy</a:t>
            </a:r>
            <a:r>
              <a:rPr lang="en-US" altLang="en-US" dirty="0"/>
              <a:t> </a:t>
            </a:r>
            <a:r>
              <a:rPr lang="en-US" altLang="en-US" dirty="0" err="1"/>
              <a:t>tính</a:t>
            </a:r>
            <a:endParaRPr lang="en-US" altLang="en-US" dirty="0"/>
          </a:p>
        </p:txBody>
      </p:sp>
      <p:pic>
        <p:nvPicPr>
          <p:cNvPr id="19459" name="Picture 4" descr="http://cse.iitkgp.ac.in/pds/notes/img/comput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143" y="927344"/>
            <a:ext cx="453707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Box 2"/>
          <p:cNvSpPr txBox="1">
            <a:spLocks noChangeArrowheads="1"/>
          </p:cNvSpPr>
          <p:nvPr/>
        </p:nvSpPr>
        <p:spPr bwMode="auto">
          <a:xfrm>
            <a:off x="5445126" y="1100504"/>
            <a:ext cx="304323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Font typeface="Wingdings" panose="05000000000000000000" pitchFamily="2" charset="2"/>
              <a:buChar char="v"/>
              <a:defRPr sz="2800">
                <a:solidFill>
                  <a:schemeClr val="tx1"/>
                </a:solidFill>
                <a:latin typeface="Times New Roman" panose="02020603050405020304" pitchFamily="18" charset="0"/>
                <a:cs typeface="Times New Roman" panose="02020603050405020304" pitchFamily="18" charset="0"/>
              </a:defRPr>
            </a:lvl1pPr>
            <a:lvl2pPr marL="742950" indent="-285750">
              <a:spcBef>
                <a:spcPts val="5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2pPr>
            <a:lvl3pPr marL="1143000" indent="-228600">
              <a:spcBef>
                <a:spcPts val="500"/>
              </a:spcBef>
              <a:buFont typeface="Wingdings" panose="05000000000000000000" pitchFamily="2" charset="2"/>
              <a:buChar char="ü"/>
              <a:defRPr sz="2000">
                <a:solidFill>
                  <a:schemeClr val="tx1"/>
                </a:solidFill>
                <a:latin typeface="Times New Roman" panose="02020603050405020304" pitchFamily="18" charset="0"/>
                <a:cs typeface="Times New Roman" panose="02020603050405020304" pitchFamily="18" charset="0"/>
              </a:defRPr>
            </a:lvl3pPr>
            <a:lvl4pPr marL="16002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4pPr>
            <a:lvl5pPr marL="20574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cs typeface="Arial" panose="020B0604020202020204" pitchFamily="34" charset="0"/>
              </a:rPr>
              <a:t>Để điều khiển các thiết bị phần cứng như hình bên, chúng ta cần </a:t>
            </a:r>
            <a:r>
              <a:rPr lang="en-US" altLang="en-US" sz="2400">
                <a:solidFill>
                  <a:srgbClr val="210DB3"/>
                </a:solidFill>
                <a:latin typeface="Arial" panose="020B0604020202020204" pitchFamily="34" charset="0"/>
                <a:cs typeface="Arial" panose="020B0604020202020204" pitchFamily="34" charset="0"/>
              </a:rPr>
              <a:t>chương trình máy tính</a:t>
            </a:r>
            <a:r>
              <a:rPr lang="en-US" altLang="en-US" sz="2400">
                <a:latin typeface="Arial" panose="020B0604020202020204" pitchFamily="34" charset="0"/>
                <a:cs typeface="Arial" panose="020B0604020202020204" pitchFamily="34" charset="0"/>
              </a:rPr>
              <a:t>.</a:t>
            </a:r>
          </a:p>
        </p:txBody>
      </p:sp>
      <p:sp>
        <p:nvSpPr>
          <p:cNvPr id="19461" name="TextBox 10"/>
          <p:cNvSpPr txBox="1">
            <a:spLocks noChangeArrowheads="1"/>
          </p:cNvSpPr>
          <p:nvPr/>
        </p:nvSpPr>
        <p:spPr bwMode="auto">
          <a:xfrm>
            <a:off x="5467350" y="3344006"/>
            <a:ext cx="30210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Font typeface="Wingdings" panose="05000000000000000000" pitchFamily="2" charset="2"/>
              <a:buChar char="v"/>
              <a:defRPr sz="2800">
                <a:solidFill>
                  <a:schemeClr val="tx1"/>
                </a:solidFill>
                <a:latin typeface="Times New Roman" panose="02020603050405020304" pitchFamily="18" charset="0"/>
                <a:cs typeface="Times New Roman" panose="02020603050405020304" pitchFamily="18" charset="0"/>
              </a:defRPr>
            </a:lvl1pPr>
            <a:lvl2pPr marL="742950" indent="-285750">
              <a:spcBef>
                <a:spcPts val="5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2pPr>
            <a:lvl3pPr marL="1143000" indent="-228600">
              <a:spcBef>
                <a:spcPts val="500"/>
              </a:spcBef>
              <a:buFont typeface="Wingdings" panose="05000000000000000000" pitchFamily="2" charset="2"/>
              <a:buChar char="ü"/>
              <a:defRPr sz="2000">
                <a:solidFill>
                  <a:schemeClr val="tx1"/>
                </a:solidFill>
                <a:latin typeface="Times New Roman" panose="02020603050405020304" pitchFamily="18" charset="0"/>
                <a:cs typeface="Times New Roman" panose="02020603050405020304" pitchFamily="18" charset="0"/>
              </a:defRPr>
            </a:lvl3pPr>
            <a:lvl4pPr marL="16002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4pPr>
            <a:lvl5pPr marL="20574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cs typeface="Arial" panose="020B0604020202020204" pitchFamily="34" charset="0"/>
              </a:rPr>
              <a:t>Để tạo ra </a:t>
            </a:r>
            <a:r>
              <a:rPr lang="en-US" altLang="en-US" sz="2400">
                <a:solidFill>
                  <a:srgbClr val="210DB3"/>
                </a:solidFill>
                <a:latin typeface="Arial" panose="020B0604020202020204" pitchFamily="34" charset="0"/>
                <a:cs typeface="Arial" panose="020B0604020202020204" pitchFamily="34" charset="0"/>
              </a:rPr>
              <a:t>chương trình máy tính</a:t>
            </a:r>
            <a:r>
              <a:rPr lang="en-US" altLang="en-US" sz="2400">
                <a:latin typeface="Arial" panose="020B0604020202020204" pitchFamily="34" charset="0"/>
                <a:cs typeface="Arial" panose="020B0604020202020204" pitchFamily="34" charset="0"/>
              </a:rPr>
              <a:t>, chúng ta cần </a:t>
            </a:r>
            <a:r>
              <a:rPr lang="en-US" altLang="en-US" sz="2400">
                <a:solidFill>
                  <a:srgbClr val="FF0000"/>
                </a:solidFill>
                <a:latin typeface="Arial" panose="020B0604020202020204" pitchFamily="34" charset="0"/>
                <a:cs typeface="Arial" panose="020B0604020202020204" pitchFamily="34" charset="0"/>
              </a:rPr>
              <a:t>ngôn ngữ lập trình.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7"/>
          <p:cNvSpPr>
            <a:spLocks noGrp="1"/>
          </p:cNvSpPr>
          <p:nvPr>
            <p:ph type="title"/>
          </p:nvPr>
        </p:nvSpPr>
        <p:spPr/>
        <p:txBody>
          <a:bodyPr/>
          <a:lstStyle/>
          <a:p>
            <a:r>
              <a:rPr lang="en-US" altLang="en-US"/>
              <a:t>Chuẩn đầu ra</a:t>
            </a:r>
          </a:p>
        </p:txBody>
      </p:sp>
      <p:sp>
        <p:nvSpPr>
          <p:cNvPr id="12291" name="Content Placeholder 8"/>
          <p:cNvSpPr>
            <a:spLocks noGrp="1"/>
          </p:cNvSpPr>
          <p:nvPr>
            <p:ph idx="1"/>
          </p:nvPr>
        </p:nvSpPr>
        <p:spPr/>
        <p:txBody>
          <a:bodyPr/>
          <a:lstStyle/>
          <a:p>
            <a:r>
              <a:rPr lang="en-US" b="1"/>
              <a:t>L.O.1.1</a:t>
            </a:r>
            <a:r>
              <a:rPr lang="en-US"/>
              <a:t> – Biết được cấu trúc cơ bản về phần cứng của máy tính.</a:t>
            </a:r>
          </a:p>
          <a:p>
            <a:r>
              <a:rPr lang="en-US" b="1"/>
              <a:t>L.O.1.2</a:t>
            </a:r>
            <a:r>
              <a:rPr lang="en-US"/>
              <a:t> – Giải thích được các bước trong quá trình quy trình phát triển chương trình máy tính.</a:t>
            </a:r>
          </a:p>
          <a:p>
            <a:r>
              <a:rPr lang="en-US" b="1"/>
              <a:t>L.O.1.3</a:t>
            </a:r>
            <a:r>
              <a:rPr lang="en-US"/>
              <a:t> – Liệt kê được các công cụ phần mềm hổ trợ các bước trong quá trình nói trên.</a:t>
            </a:r>
          </a:p>
          <a:p>
            <a:r>
              <a:rPr lang="en-US" b="1"/>
              <a:t>L.O.1.8</a:t>
            </a:r>
            <a:r>
              <a:rPr lang="en-US"/>
              <a:t> – Biết được những nguyên tắc để viết ra mã giả mô tả giải thuật.</a:t>
            </a:r>
          </a:p>
          <a:p>
            <a:r>
              <a:rPr lang="en-US" b="1"/>
              <a:t>L.O.1.9</a:t>
            </a:r>
            <a:r>
              <a:rPr lang="en-US"/>
              <a:t> – Liệt kê được tên của các cấu trúc điều khiển trong lập trình có cấu trúc.</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Sơ</a:t>
            </a:r>
            <a:r>
              <a:rPr lang="en-US" altLang="en-US" dirty="0"/>
              <a:t> </a:t>
            </a:r>
            <a:r>
              <a:rPr lang="en-US" altLang="en-US" dirty="0" err="1"/>
              <a:t>đô</a:t>
            </a:r>
            <a:r>
              <a:rPr lang="en-US" altLang="en-US" dirty="0"/>
              <a:t>̀ </a:t>
            </a:r>
            <a:r>
              <a:rPr lang="en-US" altLang="en-US" dirty="0" err="1"/>
              <a:t>khối</a:t>
            </a:r>
            <a:r>
              <a:rPr lang="en-US" altLang="en-US" dirty="0"/>
              <a:t> </a:t>
            </a:r>
            <a:r>
              <a:rPr lang="en-US" altLang="en-US" dirty="0" err="1"/>
              <a:t>của</a:t>
            </a:r>
            <a:r>
              <a:rPr lang="en-US" altLang="en-US" dirty="0"/>
              <a:t> </a:t>
            </a:r>
            <a:r>
              <a:rPr lang="en-US" altLang="en-US" dirty="0" err="1"/>
              <a:t>một</a:t>
            </a:r>
            <a:r>
              <a:rPr lang="en-US" altLang="en-US" dirty="0"/>
              <a:t> </a:t>
            </a:r>
            <a:r>
              <a:rPr lang="en-US" altLang="en-US" dirty="0" err="1"/>
              <a:t>máy</a:t>
            </a:r>
            <a:r>
              <a:rPr lang="en-US" altLang="en-US" dirty="0"/>
              <a:t> </a:t>
            </a:r>
            <a:r>
              <a:rPr lang="en-US" altLang="en-US" dirty="0" err="1"/>
              <a:t>tính</a:t>
            </a:r>
            <a:endParaRPr lang="en-US" dirty="0"/>
          </a:p>
        </p:txBody>
      </p:sp>
      <p:sp>
        <p:nvSpPr>
          <p:cNvPr id="3" name="Rectangle 2"/>
          <p:cNvSpPr/>
          <p:nvPr/>
        </p:nvSpPr>
        <p:spPr bwMode="auto">
          <a:xfrm>
            <a:off x="1371600" y="2438400"/>
            <a:ext cx="1447800" cy="914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b="1" dirty="0">
                <a:latin typeface="+mn-lt"/>
                <a:cs typeface="+mn-cs"/>
              </a:rPr>
              <a:t>Input</a:t>
            </a:r>
          </a:p>
        </p:txBody>
      </p:sp>
      <p:sp>
        <p:nvSpPr>
          <p:cNvPr id="4" name="Rectangle 4"/>
          <p:cNvSpPr>
            <a:spLocks noChangeArrowheads="1"/>
          </p:cNvSpPr>
          <p:nvPr/>
        </p:nvSpPr>
        <p:spPr bwMode="auto">
          <a:xfrm>
            <a:off x="3657600" y="1447800"/>
            <a:ext cx="1447800" cy="2971800"/>
          </a:xfrm>
          <a:prstGeom prst="rect">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
        <p:nvSpPr>
          <p:cNvPr id="5" name="Rectangle 4"/>
          <p:cNvSpPr>
            <a:spLocks noChangeArrowheads="1"/>
          </p:cNvSpPr>
          <p:nvPr/>
        </p:nvSpPr>
        <p:spPr bwMode="auto">
          <a:xfrm>
            <a:off x="5943600" y="2438400"/>
            <a:ext cx="1447800" cy="914400"/>
          </a:xfrm>
          <a:prstGeom prst="rect">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b="1"/>
          </a:p>
          <a:p>
            <a:pPr algn="ctr"/>
            <a:r>
              <a:rPr lang="en-US" altLang="en-US" b="1"/>
              <a:t>Output</a:t>
            </a:r>
          </a:p>
        </p:txBody>
      </p:sp>
      <p:sp>
        <p:nvSpPr>
          <p:cNvPr id="6" name="Rectangle 5"/>
          <p:cNvSpPr/>
          <p:nvPr/>
        </p:nvSpPr>
        <p:spPr bwMode="auto">
          <a:xfrm>
            <a:off x="3048000" y="5029200"/>
            <a:ext cx="2667000" cy="762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b="1" dirty="0">
                <a:latin typeface="+mn-lt"/>
                <a:cs typeface="+mn-cs"/>
              </a:rPr>
              <a:t>Memory</a:t>
            </a:r>
          </a:p>
          <a:p>
            <a:pPr algn="ctr" eaLnBrk="0" hangingPunct="0">
              <a:defRPr/>
            </a:pPr>
            <a:r>
              <a:rPr lang="en-US" b="1" dirty="0">
                <a:latin typeface="+mn-lt"/>
                <a:cs typeface="+mn-cs"/>
              </a:rPr>
              <a:t>RAM/ROM</a:t>
            </a:r>
          </a:p>
        </p:txBody>
      </p:sp>
      <p:sp>
        <p:nvSpPr>
          <p:cNvPr id="7" name="Rectangle 6"/>
          <p:cNvSpPr/>
          <p:nvPr/>
        </p:nvSpPr>
        <p:spPr bwMode="auto">
          <a:xfrm>
            <a:off x="3783013" y="1676400"/>
            <a:ext cx="1219200" cy="914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b="1" dirty="0">
                <a:latin typeface="+mn-lt"/>
                <a:cs typeface="+mn-cs"/>
              </a:rPr>
              <a:t>Control</a:t>
            </a:r>
          </a:p>
          <a:p>
            <a:pPr algn="ctr" eaLnBrk="0" hangingPunct="0">
              <a:defRPr/>
            </a:pPr>
            <a:r>
              <a:rPr lang="en-US" b="1" dirty="0">
                <a:latin typeface="+mn-lt"/>
                <a:cs typeface="+mn-cs"/>
              </a:rPr>
              <a:t>Unit</a:t>
            </a:r>
          </a:p>
        </p:txBody>
      </p:sp>
      <p:sp>
        <p:nvSpPr>
          <p:cNvPr id="8" name="Rectangle 7"/>
          <p:cNvSpPr/>
          <p:nvPr/>
        </p:nvSpPr>
        <p:spPr bwMode="auto">
          <a:xfrm>
            <a:off x="3795713" y="3200400"/>
            <a:ext cx="1219200" cy="9144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1600" b="1" dirty="0">
                <a:latin typeface="+mn-lt"/>
                <a:cs typeface="+mn-cs"/>
              </a:rPr>
              <a:t>Arithmetic</a:t>
            </a:r>
          </a:p>
          <a:p>
            <a:pPr algn="ctr" eaLnBrk="0" hangingPunct="0">
              <a:defRPr/>
            </a:pPr>
            <a:r>
              <a:rPr lang="en-US" sz="1600" b="1" dirty="0">
                <a:latin typeface="+mn-lt"/>
                <a:cs typeface="+mn-cs"/>
              </a:rPr>
              <a:t>and Logic</a:t>
            </a:r>
          </a:p>
          <a:p>
            <a:pPr algn="ctr" eaLnBrk="0" hangingPunct="0">
              <a:defRPr/>
            </a:pPr>
            <a:r>
              <a:rPr lang="en-US" sz="1600" b="1" dirty="0">
                <a:latin typeface="+mn-lt"/>
                <a:cs typeface="+mn-cs"/>
              </a:rPr>
              <a:t>Unit</a:t>
            </a:r>
          </a:p>
        </p:txBody>
      </p:sp>
      <p:sp>
        <p:nvSpPr>
          <p:cNvPr id="9" name="Right Arrow 11"/>
          <p:cNvSpPr>
            <a:spLocks noChangeArrowheads="1"/>
          </p:cNvSpPr>
          <p:nvPr/>
        </p:nvSpPr>
        <p:spPr bwMode="auto">
          <a:xfrm>
            <a:off x="595313" y="2667000"/>
            <a:ext cx="762000" cy="3048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
        <p:nvSpPr>
          <p:cNvPr id="10" name="Right Arrow 12"/>
          <p:cNvSpPr>
            <a:spLocks noChangeArrowheads="1"/>
          </p:cNvSpPr>
          <p:nvPr/>
        </p:nvSpPr>
        <p:spPr bwMode="auto">
          <a:xfrm>
            <a:off x="2868613" y="2667000"/>
            <a:ext cx="762000" cy="3048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
        <p:nvSpPr>
          <p:cNvPr id="11" name="Right Arrow 13"/>
          <p:cNvSpPr>
            <a:spLocks noChangeArrowheads="1"/>
          </p:cNvSpPr>
          <p:nvPr/>
        </p:nvSpPr>
        <p:spPr bwMode="auto">
          <a:xfrm>
            <a:off x="5154613" y="2667000"/>
            <a:ext cx="762000" cy="3048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
        <p:nvSpPr>
          <p:cNvPr id="12" name="Up-Down Arrow 15"/>
          <p:cNvSpPr>
            <a:spLocks noChangeArrowheads="1"/>
          </p:cNvSpPr>
          <p:nvPr/>
        </p:nvSpPr>
        <p:spPr bwMode="auto">
          <a:xfrm>
            <a:off x="4252913" y="4460875"/>
            <a:ext cx="339725" cy="533400"/>
          </a:xfrm>
          <a:prstGeom prst="upDownArrow">
            <a:avLst>
              <a:gd name="adj1" fmla="val 50000"/>
              <a:gd name="adj2" fmla="val 49960"/>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
        <p:nvSpPr>
          <p:cNvPr id="13" name="Right Arrow 16"/>
          <p:cNvSpPr>
            <a:spLocks noChangeArrowheads="1"/>
          </p:cNvSpPr>
          <p:nvPr/>
        </p:nvSpPr>
        <p:spPr bwMode="auto">
          <a:xfrm>
            <a:off x="7467600" y="2667000"/>
            <a:ext cx="762000" cy="3048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en-US" b="1">
              <a:latin typeface="Tahoma" panose="020B0604030504040204" pitchFamily="34" charset="0"/>
            </a:endParaRPr>
          </a:p>
        </p:txBody>
      </p:sp>
    </p:spTree>
    <p:extLst>
      <p:ext uri="{BB962C8B-B14F-4D97-AF65-F5344CB8AC3E}">
        <p14:creationId xmlns:p14="http://schemas.microsoft.com/office/powerpoint/2010/main" val="63015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3"/>
                                        </p:tgtEl>
                                        <p:attrNameLst>
                                          <p:attrName>fillcolor</p:attrName>
                                        </p:attrNameLst>
                                      </p:cBhvr>
                                      <p:to>
                                        <a:schemeClr val="hlink"/>
                                      </p:to>
                                    </p:animClr>
                                    <p:set>
                                      <p:cBhvr>
                                        <p:cTn id="7" dur="500" fill="hold"/>
                                        <p:tgtEl>
                                          <p:spTgt spid="3"/>
                                        </p:tgtEl>
                                        <p:attrNameLst>
                                          <p:attrName>fill.type</p:attrName>
                                        </p:attrNameLst>
                                      </p:cBhvr>
                                      <p:to>
                                        <p:strVal val="solid"/>
                                      </p:to>
                                    </p:set>
                                    <p:set>
                                      <p:cBhvr>
                                        <p:cTn id="8" dur="500" fill="hold"/>
                                        <p:tgtEl>
                                          <p:spTgt spid="3"/>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5"/>
                                        </p:tgtEl>
                                        <p:attrNameLst>
                                          <p:attrName>fillcolor</p:attrName>
                                        </p:attrNameLst>
                                      </p:cBhvr>
                                      <p:to>
                                        <a:schemeClr val="hlink"/>
                                      </p:to>
                                    </p:animClr>
                                    <p:set>
                                      <p:cBhvr>
                                        <p:cTn id="11" dur="500" fill="hold"/>
                                        <p:tgtEl>
                                          <p:spTgt spid="5"/>
                                        </p:tgtEl>
                                        <p:attrNameLst>
                                          <p:attrName>fill.type</p:attrName>
                                        </p:attrNameLst>
                                      </p:cBhvr>
                                      <p:to>
                                        <p:strVal val="solid"/>
                                      </p:to>
                                    </p:set>
                                    <p:set>
                                      <p:cBhvr>
                                        <p:cTn id="12"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7"/>
          <p:cNvSpPr>
            <a:spLocks noGrp="1"/>
          </p:cNvSpPr>
          <p:nvPr>
            <p:ph type="title"/>
          </p:nvPr>
        </p:nvSpPr>
        <p:spPr/>
        <p:txBody>
          <a:bodyPr/>
          <a:lstStyle/>
          <a:p>
            <a:r>
              <a:rPr lang="en-US" altLang="en-US"/>
              <a:t>Khối nhập – xuất</a:t>
            </a:r>
          </a:p>
        </p:txBody>
      </p:sp>
      <p:sp>
        <p:nvSpPr>
          <p:cNvPr id="16387" name="Content Placeholder 8"/>
          <p:cNvSpPr>
            <a:spLocks noGrp="1"/>
          </p:cNvSpPr>
          <p:nvPr>
            <p:ph idx="1"/>
          </p:nvPr>
        </p:nvSpPr>
        <p:spPr>
          <a:xfrm>
            <a:off x="106017" y="972448"/>
            <a:ext cx="6850957" cy="5261665"/>
          </a:xfrm>
        </p:spPr>
        <p:txBody>
          <a:bodyPr/>
          <a:lstStyle/>
          <a:p>
            <a:r>
              <a:rPr lang="en-US" altLang="en-US"/>
              <a:t>Khối nhập </a:t>
            </a:r>
            <a:r>
              <a:rPr lang="en-US" altLang="en-US">
                <a:sym typeface="Symbol" panose="05050102010706020507" pitchFamily="18" charset="2"/>
              </a:rPr>
              <a:t> Input Unit</a:t>
            </a:r>
            <a:endParaRPr lang="en-US" altLang="en-US"/>
          </a:p>
          <a:p>
            <a:pPr lvl="1"/>
            <a:r>
              <a:rPr lang="en-US" altLang="en-US"/>
              <a:t>Gồm những thiết bị (devices) cho phép người dùng đưa dữ liệu vào máy tính.</a:t>
            </a:r>
          </a:p>
          <a:p>
            <a:pPr lvl="1"/>
            <a:r>
              <a:rPr lang="en-US" altLang="en-US"/>
              <a:t>Các thiết bị điển hình: bàn phím, chuột, màn hình cảm ứng, v.v…</a:t>
            </a:r>
          </a:p>
          <a:p>
            <a:r>
              <a:rPr lang="en-US" altLang="en-US"/>
              <a:t>Khối xuất </a:t>
            </a:r>
            <a:r>
              <a:rPr lang="en-US" altLang="en-US">
                <a:sym typeface="Symbol" panose="05050102010706020507" pitchFamily="18" charset="2"/>
              </a:rPr>
              <a:t> Output Unit</a:t>
            </a:r>
            <a:endParaRPr lang="en-US" altLang="en-US"/>
          </a:p>
          <a:p>
            <a:pPr lvl="1"/>
            <a:r>
              <a:rPr lang="en-US" altLang="en-US"/>
              <a:t>Là tập hợp các thiết bị giúp máy tính trình bày kết quả với người dùng hay điều khiển các thiết bị khác.</a:t>
            </a:r>
          </a:p>
          <a:p>
            <a:pPr lvl="1"/>
            <a:r>
              <a:rPr lang="en-US" altLang="en-US"/>
              <a:t>Các thiết bị điển hình: màn hình, máy in, các cổng điều khiển USB, ...</a:t>
            </a:r>
          </a:p>
        </p:txBody>
      </p:sp>
      <p:pic>
        <p:nvPicPr>
          <p:cNvPr id="16388" name="Picture 6" descr="https://encrypted-tbn0.gstatic.com/images?q=tbn:ANd9GcS2IvJu5FxDqGgpuy_ryea_k6OqYYFpQXjMkQVjemTOFn08qi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795" y="1280625"/>
            <a:ext cx="1958426" cy="9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8" descr="http://i33.photobucket.com/albums/d91/whizzo91/cur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974" y="3082385"/>
            <a:ext cx="1958426" cy="161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4" descr="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733" y="3654857"/>
            <a:ext cx="222885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7"/>
          <p:cNvSpPr>
            <a:spLocks noGrp="1"/>
          </p:cNvSpPr>
          <p:nvPr>
            <p:ph type="title"/>
          </p:nvPr>
        </p:nvSpPr>
        <p:spPr/>
        <p:txBody>
          <a:bodyPr/>
          <a:lstStyle/>
          <a:p>
            <a:r>
              <a:rPr lang="en-US" altLang="en-US"/>
              <a:t>Bộ nhớ (memory)</a:t>
            </a:r>
          </a:p>
        </p:txBody>
      </p:sp>
      <p:sp>
        <p:nvSpPr>
          <p:cNvPr id="17413" name="Content Placeholder 8"/>
          <p:cNvSpPr>
            <a:spLocks noGrp="1"/>
          </p:cNvSpPr>
          <p:nvPr>
            <p:ph idx="1"/>
          </p:nvPr>
        </p:nvSpPr>
        <p:spPr/>
        <p:txBody>
          <a:bodyPr/>
          <a:lstStyle/>
          <a:p>
            <a:r>
              <a:rPr lang="en-US" altLang="en-US"/>
              <a:t>Bộ nhớ chính </a:t>
            </a:r>
            <a:r>
              <a:rPr lang="en-US" altLang="en-US">
                <a:sym typeface="Symbol" panose="05050102010706020507" pitchFamily="18" charset="2"/>
              </a:rPr>
              <a:t> Main memory</a:t>
            </a:r>
            <a:endParaRPr lang="en-US" altLang="en-US"/>
          </a:p>
          <a:p>
            <a:pPr lvl="1"/>
            <a:r>
              <a:rPr lang="en-US" altLang="en-US"/>
              <a:t>Là bộ phận giúp máy tính lưu trữ thông tin (chương trình và dữ liệu) dùng trong quá trình tính toán</a:t>
            </a:r>
          </a:p>
          <a:p>
            <a:pPr lvl="1"/>
            <a:r>
              <a:rPr lang="en-US" altLang="en-US"/>
              <a:t>Phân loại : </a:t>
            </a:r>
          </a:p>
          <a:p>
            <a:pPr lvl="2"/>
            <a:r>
              <a:rPr lang="en-US" altLang="en-US"/>
              <a:t>ROM (Read Only Memory) </a:t>
            </a:r>
          </a:p>
          <a:p>
            <a:pPr lvl="2"/>
            <a:r>
              <a:rPr lang="en-US" altLang="en-US"/>
              <a:t>RAM (Random Access Memory).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
          <p:cNvSpPr>
            <a:spLocks noGrp="1"/>
          </p:cNvSpPr>
          <p:nvPr>
            <p:ph type="title"/>
          </p:nvPr>
        </p:nvSpPr>
        <p:spPr/>
        <p:txBody>
          <a:bodyPr/>
          <a:lstStyle/>
          <a:p>
            <a:r>
              <a:rPr lang="en-US" altLang="en-US"/>
              <a:t>Bộ xử lý trung tâm (CPU)</a:t>
            </a:r>
          </a:p>
        </p:txBody>
      </p:sp>
      <p:sp>
        <p:nvSpPr>
          <p:cNvPr id="17411" name="Content Placeholder 8"/>
          <p:cNvSpPr>
            <a:spLocks noGrp="1"/>
          </p:cNvSpPr>
          <p:nvPr>
            <p:ph idx="1"/>
          </p:nvPr>
        </p:nvSpPr>
        <p:spPr>
          <a:xfrm>
            <a:off x="106016" y="972448"/>
            <a:ext cx="5825861" cy="5261665"/>
          </a:xfrm>
        </p:spPr>
        <p:txBody>
          <a:bodyPr/>
          <a:lstStyle/>
          <a:p>
            <a:r>
              <a:rPr lang="en-US" altLang="en-US">
                <a:sym typeface="Symbol" panose="05050102010706020507" pitchFamily="18" charset="2"/>
              </a:rPr>
              <a:t>Central Processing Unit (CPU)</a:t>
            </a:r>
            <a:endParaRPr lang="en-US" altLang="en-US"/>
          </a:p>
          <a:p>
            <a:pPr lvl="1"/>
            <a:r>
              <a:rPr lang="en-US" altLang="en-US"/>
              <a:t>Giám sát và điều hành mọi hoạt động trong máy tính.</a:t>
            </a:r>
          </a:p>
          <a:p>
            <a:pPr lvl="1"/>
            <a:endParaRPr lang="en-US" altLang="en-US"/>
          </a:p>
          <a:p>
            <a:r>
              <a:rPr lang="en-US" altLang="en-US"/>
              <a:t>Bộ số học luận lý </a:t>
            </a:r>
            <a:r>
              <a:rPr lang="en-US" altLang="en-US">
                <a:sym typeface="Symbol" panose="05050102010706020507" pitchFamily="18" charset="2"/>
              </a:rPr>
              <a:t> Arithmetic and Logic Unit (ALU)</a:t>
            </a:r>
            <a:endParaRPr lang="en-US" altLang="en-US"/>
          </a:p>
          <a:p>
            <a:pPr lvl="1"/>
            <a:r>
              <a:rPr lang="en-US" altLang="en-US"/>
              <a:t>Là đơn vị đảm nhiệm chức năng tính toán các phép số học (+, -, *, /, ...) và luận lý (Not, And, Or, Xor).</a:t>
            </a:r>
          </a:p>
        </p:txBody>
      </p:sp>
      <p:pic>
        <p:nvPicPr>
          <p:cNvPr id="18436" name="Picture 4" descr="http://voz.vn/wp-content/uploads/2010/03/Core_i7_Chi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5" y="1110883"/>
            <a:ext cx="1412875"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s://encrypted-tbn3.gstatic.com/images?q=tbn:ANd9GcQc-wVDnvnNz_luYj4y5RwjPxo0C4DpMtru60f0ouMUW0yNxBu9Z-Bu0p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767" y="3064242"/>
            <a:ext cx="2057033" cy="273039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7"/>
          <p:cNvSpPr>
            <a:spLocks noGrp="1"/>
          </p:cNvSpPr>
          <p:nvPr>
            <p:ph type="title"/>
          </p:nvPr>
        </p:nvSpPr>
        <p:spPr/>
        <p:txBody>
          <a:bodyPr/>
          <a:lstStyle/>
          <a:p>
            <a:r>
              <a:rPr lang="en-US" altLang="en-US"/>
              <a:t>Thiết bị lưu trữ (Storage)</a:t>
            </a:r>
          </a:p>
        </p:txBody>
      </p:sp>
      <p:sp>
        <p:nvSpPr>
          <p:cNvPr id="17411" name="Content Placeholder 8"/>
          <p:cNvSpPr>
            <a:spLocks noGrp="1"/>
          </p:cNvSpPr>
          <p:nvPr>
            <p:ph idx="1"/>
          </p:nvPr>
        </p:nvSpPr>
        <p:spPr/>
        <p:txBody>
          <a:bodyPr/>
          <a:lstStyle/>
          <a:p>
            <a:r>
              <a:rPr lang="en-US" altLang="en-US"/>
              <a:t>Bộ nhớ thứ cấp –  Secondary memory / storage</a:t>
            </a:r>
          </a:p>
          <a:p>
            <a:pPr lvl="1"/>
            <a:r>
              <a:rPr lang="en-US" altLang="en-US"/>
              <a:t>Gồm những thiết bị giúp máy tính lưu trữ lượng lớn dữ liệu lâu dài.</a:t>
            </a:r>
          </a:p>
          <a:p>
            <a:pPr lvl="1"/>
            <a:r>
              <a:rPr lang="en-US" altLang="en-US"/>
              <a:t>Các thiết bị điển hình: Đĩa cứng (HDD), SSD, USB drive, CD R/W, ...</a:t>
            </a:r>
          </a:p>
        </p:txBody>
      </p:sp>
      <p:pic>
        <p:nvPicPr>
          <p:cNvPr id="18437" name="Picture 6" descr="http://trananh.vn/mediastore/trananh/2012/04/10/o-dia-cung-hdd-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589" y="3923402"/>
            <a:ext cx="175577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descr="https://encrypted-tbn0.gstatic.com/images?q=tbn:ANd9GcSOM2MJdDJ7H9aBRRd88WQLH15a4iEvFGwSnhtpaPr3Mmd5MHRQd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985" y="3923402"/>
            <a:ext cx="1751012"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98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lstStyle/>
          <a:p>
            <a:r>
              <a:rPr lang="en-US" altLang="en-US"/>
              <a:t>Ngôn ngữ lập trình</a:t>
            </a:r>
          </a:p>
        </p:txBody>
      </p:sp>
      <p:sp>
        <p:nvSpPr>
          <p:cNvPr id="20483" name="Content Placeholder 5"/>
          <p:cNvSpPr>
            <a:spLocks noGrp="1"/>
          </p:cNvSpPr>
          <p:nvPr>
            <p:ph idx="1"/>
          </p:nvPr>
        </p:nvSpPr>
        <p:spPr/>
        <p:txBody>
          <a:bodyPr/>
          <a:lstStyle/>
          <a:p>
            <a:r>
              <a:rPr lang="en-US" altLang="en-US"/>
              <a:t> Ngôn ngữ lập trình (Programming language)</a:t>
            </a:r>
          </a:p>
          <a:p>
            <a:pPr lvl="1"/>
            <a:r>
              <a:rPr lang="en-US" altLang="en-US"/>
              <a:t>Là một ngôn ngữ hình thức (formal language), khác với ngôn ngữ tự nhiên (natural language).</a:t>
            </a:r>
          </a:p>
          <a:p>
            <a:pPr lvl="1"/>
            <a:r>
              <a:rPr lang="en-US" altLang="en-US"/>
              <a:t>Mục đích: cho phép con người (lập trình viên) tạo ra chương trình máy tính.</a:t>
            </a:r>
          </a:p>
          <a:p>
            <a:r>
              <a:rPr lang="en-US" altLang="en-US"/>
              <a:t> Ba cấp độ ngôn ngữ lập trình :</a:t>
            </a:r>
          </a:p>
          <a:p>
            <a:pPr lvl="1"/>
            <a:r>
              <a:rPr lang="en-US" altLang="en-US"/>
              <a:t>Ngôn ngữ máy (machine language).</a:t>
            </a:r>
          </a:p>
          <a:p>
            <a:pPr lvl="1"/>
            <a:r>
              <a:rPr lang="en-US" altLang="en-US"/>
              <a:t>Ngôn ngữ hợp ngữ (assembly language).</a:t>
            </a:r>
          </a:p>
          <a:p>
            <a:pPr lvl="1"/>
            <a:r>
              <a:rPr lang="en-US" altLang="en-US"/>
              <a:t>Ngôn ngữ cấp cao (high-level language).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4"/>
          <p:cNvSpPr>
            <a:spLocks noGrp="1"/>
          </p:cNvSpPr>
          <p:nvPr>
            <p:ph type="title"/>
          </p:nvPr>
        </p:nvSpPr>
        <p:spPr/>
        <p:txBody>
          <a:bodyPr/>
          <a:lstStyle/>
          <a:p>
            <a:r>
              <a:rPr lang="en-US" altLang="en-US"/>
              <a:t>Ngôn ngữ máy</a:t>
            </a:r>
          </a:p>
        </p:txBody>
      </p:sp>
      <p:sp>
        <p:nvSpPr>
          <p:cNvPr id="21507" name="Content Placeholder 5"/>
          <p:cNvSpPr>
            <a:spLocks noGrp="1"/>
          </p:cNvSpPr>
          <p:nvPr>
            <p:ph idx="1"/>
          </p:nvPr>
        </p:nvSpPr>
        <p:spPr/>
        <p:txBody>
          <a:bodyPr/>
          <a:lstStyle/>
          <a:p>
            <a:r>
              <a:rPr lang="en-US" altLang="en-US"/>
              <a:t>Dạng thức là số, đặc tả các lệnh của máy tính.</a:t>
            </a:r>
          </a:p>
          <a:p>
            <a:r>
              <a:rPr lang="en-US" altLang="en-US"/>
              <a:t>Mỗi kiểu CPU có tập lệnh riêng.</a:t>
            </a:r>
          </a:p>
          <a:p>
            <a:r>
              <a:rPr lang="en-US" altLang="en-US"/>
              <a:t>Ngày nay, rất khó có thể ra lệnh trực tiếp kiểu này cho các chương trình thực tế và lớn. Chuỗi lệnh số sẽ được sinh ra từ chương trình dịch (compiler) chuyển từ ngôn ngữ cấp cao sang.</a:t>
            </a:r>
          </a:p>
          <a:p>
            <a:r>
              <a:rPr lang="en-US" altLang="en-US"/>
              <a:t>Ví dụ:</a:t>
            </a:r>
          </a:p>
          <a:p>
            <a:pPr marL="1371600" lvl="3" indent="0">
              <a:buNone/>
            </a:pPr>
            <a:r>
              <a:rPr lang="en-US" altLang="en-US" sz="2400"/>
              <a:t>01001101 11011010</a:t>
            </a:r>
          </a:p>
          <a:p>
            <a:pPr marL="1371600" lvl="3" indent="0">
              <a:buNone/>
            </a:pPr>
            <a:r>
              <a:rPr lang="en-US" altLang="en-US" sz="2400"/>
              <a:t>11000110 10110010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p:txBody>
          <a:bodyPr/>
          <a:lstStyle/>
          <a:p>
            <a:r>
              <a:rPr lang="en-US" altLang="en-US"/>
              <a:t>Ngôn ngữ Assembly (hợp ngữ)</a:t>
            </a:r>
          </a:p>
        </p:txBody>
      </p:sp>
      <p:sp>
        <p:nvSpPr>
          <p:cNvPr id="22531" name="Content Placeholder 5"/>
          <p:cNvSpPr>
            <a:spLocks noGrp="1"/>
          </p:cNvSpPr>
          <p:nvPr>
            <p:ph idx="1"/>
          </p:nvPr>
        </p:nvSpPr>
        <p:spPr/>
        <p:txBody>
          <a:bodyPr/>
          <a:lstStyle/>
          <a:p>
            <a:r>
              <a:rPr lang="en-US" altLang="en-US"/>
              <a:t>Là ngôn ngữ lập trình cấp thấp, nó thực chất là dạng gợi nhớ (mnemonic), hay dạng ký hiệu, của ngôn ngữ máy. Sử dụng các từ viết tắt trong tiếng Anh để biểu diễn các tác vụ tính toán cơ bản</a:t>
            </a:r>
          </a:p>
          <a:p>
            <a:r>
              <a:rPr lang="en-US" altLang="en-US"/>
              <a:t>Bộ chuyển ngữ sang mã máy cho ngôn ngữ này gọi là “Assembler”.</a:t>
            </a:r>
          </a:p>
          <a:p>
            <a:r>
              <a:rPr lang="en-US" altLang="en-US"/>
              <a:t>Ngày nay, ngôn ngữ này vẫn còn được sử dụng, và thường kết hợp với ngôn ngữ cấp cao. Nó được dùng để tối ưu một số khối xử lý trong toàn bộ chương trình.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Ngôn ngữ Assembly (hợp ngữ)</a:t>
            </a:r>
          </a:p>
        </p:txBody>
      </p:sp>
      <p:sp>
        <p:nvSpPr>
          <p:cNvPr id="3" name="Content Placeholder 2"/>
          <p:cNvSpPr>
            <a:spLocks noGrp="1"/>
          </p:cNvSpPr>
          <p:nvPr>
            <p:ph idx="1"/>
          </p:nvPr>
        </p:nvSpPr>
        <p:spPr/>
        <p:txBody>
          <a:bodyPr/>
          <a:lstStyle/>
          <a:p>
            <a:pPr>
              <a:defRPr/>
            </a:pPr>
            <a:r>
              <a:rPr lang="vi-VN"/>
              <a:t>Ví dụ, bộ vi xử lý x86</a:t>
            </a:r>
            <a:r>
              <a:rPr lang="en-US"/>
              <a:t> </a:t>
            </a:r>
            <a:r>
              <a:rPr lang="vi-VN"/>
              <a:t>/</a:t>
            </a:r>
            <a:r>
              <a:rPr lang="en-US"/>
              <a:t> </a:t>
            </a:r>
            <a:r>
              <a:rPr lang="vi-VN"/>
              <a:t>IA-32 có thể thực hiện được chỉ thị nhị phân sau (dạng ngôn ngữ máy):</a:t>
            </a:r>
          </a:p>
          <a:p>
            <a:pPr marL="0" indent="0">
              <a:buFont typeface="Wingdings" panose="05000000000000000000" pitchFamily="2" charset="2"/>
              <a:buNone/>
              <a:defRPr/>
            </a:pPr>
            <a:r>
              <a:rPr lang="en-US"/>
              <a:t>	</a:t>
            </a:r>
            <a:r>
              <a:rPr lang="vi-VN"/>
              <a:t>10110000 01100001 (thập lục phân: 0xb061)</a:t>
            </a:r>
          </a:p>
          <a:p>
            <a:pPr>
              <a:defRPr/>
            </a:pPr>
            <a:r>
              <a:rPr lang="vi-VN"/>
              <a:t>Lệnh trên tương đương với một chỉ thị hợp ngữ dễ nhớ hơn </a:t>
            </a:r>
            <a:r>
              <a:rPr lang="en-US"/>
              <a:t>nh</a:t>
            </a:r>
            <a:r>
              <a:rPr lang="vi-VN"/>
              <a:t>ư</a:t>
            </a:r>
            <a:r>
              <a:rPr lang="en-US"/>
              <a:t> </a:t>
            </a:r>
            <a:r>
              <a:rPr lang="vi-VN"/>
              <a:t>sau:</a:t>
            </a:r>
          </a:p>
          <a:p>
            <a:pPr marL="0" indent="0">
              <a:buFont typeface="Wingdings" panose="05000000000000000000" pitchFamily="2" charset="2"/>
              <a:buNone/>
              <a:tabLst>
                <a:tab pos="973138" algn="l"/>
              </a:tabLst>
              <a:defRPr/>
            </a:pPr>
            <a:r>
              <a:rPr lang="en-US"/>
              <a:t>	</a:t>
            </a:r>
            <a:r>
              <a:rPr lang="vi-VN"/>
              <a:t>mov al, 061h</a:t>
            </a:r>
          </a:p>
          <a:p>
            <a:pPr>
              <a:defRPr/>
            </a:pPr>
            <a:r>
              <a:rPr lang="vi-VN"/>
              <a:t>Chỉ thị lệnh trên có nghĩa là: gán giá trị thập lục phân 61 (97 dạng thập phân) cho thanh ghi trong bộ vi xử lý có tên là "al".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Ngôn ngữ Assembly (hợp ngữ)</a:t>
            </a:r>
          </a:p>
        </p:txBody>
      </p:sp>
      <p:pic>
        <p:nvPicPr>
          <p:cNvPr id="4" name="Picture 6"/>
          <p:cNvPicPr>
            <a:picLocks noGrp="1" noChangeAspect="1" noChangeArrowheads="1"/>
          </p:cNvPicPr>
          <p:nvPr>
            <p:ph idx="1"/>
          </p:nvPr>
        </p:nvPicPr>
        <p:blipFill>
          <a:blip r:embed="rId2"/>
          <a:srcRect/>
          <a:stretch>
            <a:fillRect/>
          </a:stretch>
        </p:blipFill>
        <p:spPr bwMode="auto">
          <a:xfrm>
            <a:off x="97519" y="979713"/>
            <a:ext cx="4657931" cy="3181826"/>
          </a:xfrm>
          <a:prstGeom prst="rect">
            <a:avLst/>
          </a:prstGeom>
          <a:noFill/>
          <a:ln w="9525">
            <a:noFill/>
            <a:miter lim="800000"/>
            <a:headEnd/>
            <a:tailEnd/>
          </a:ln>
          <a:effectLst>
            <a:outerShdw blurRad="228600" dist="50800" dir="5400000" algn="ctr" rotWithShape="0">
              <a:srgbClr val="000000">
                <a:alpha val="63000"/>
              </a:srgbClr>
            </a:outerShdw>
          </a:effectLst>
        </p:spPr>
      </p:pic>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2611212"/>
            <a:ext cx="43529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9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https://encrypted-tbn0.gstatic.com/images?q=tbn:ANd9GcS2MmikCSOAMXuRCtFykpMKHwo_zRzBVimmqVga6KidOtrHs_T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965" y="3389357"/>
            <a:ext cx="1845652" cy="209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7"/>
          <p:cNvSpPr>
            <a:spLocks noGrp="1"/>
          </p:cNvSpPr>
          <p:nvPr>
            <p:ph type="title"/>
          </p:nvPr>
        </p:nvSpPr>
        <p:spPr/>
        <p:txBody>
          <a:bodyPr/>
          <a:lstStyle/>
          <a:p>
            <a:r>
              <a:rPr lang="en-US" altLang="en-US"/>
              <a:t>Máy tính là gì?</a:t>
            </a:r>
          </a:p>
        </p:txBody>
      </p:sp>
      <p:sp>
        <p:nvSpPr>
          <p:cNvPr id="13316" name="Content Placeholder 8"/>
          <p:cNvSpPr>
            <a:spLocks noGrp="1"/>
          </p:cNvSpPr>
          <p:nvPr>
            <p:ph idx="1"/>
          </p:nvPr>
        </p:nvSpPr>
        <p:spPr/>
        <p:txBody>
          <a:bodyPr/>
          <a:lstStyle/>
          <a:p>
            <a:r>
              <a:rPr lang="en-US" altLang="en-US"/>
              <a:t>Máy tính là thiết bị có khả năng thực hiện tính toán và ra quyết định.</a:t>
            </a:r>
          </a:p>
          <a:p>
            <a:r>
              <a:rPr lang="en-US" altLang="en-US"/>
              <a:t>Máy tính hoạt động dựa trên nguyên lý là chạy các chương trình đã được định sẵn.</a:t>
            </a:r>
          </a:p>
          <a:p>
            <a:r>
              <a:rPr lang="en-US" altLang="en-US"/>
              <a:t>Hiện nay, máy tính có thể được “nhúng” vào các thiết bị dân dụng như xe hơi, đồng hồ, điện thoại, máy tính phổ thông, v.v.</a:t>
            </a:r>
          </a:p>
        </p:txBody>
      </p:sp>
      <p:pic>
        <p:nvPicPr>
          <p:cNvPr id="13317" name="Picture 2" descr="https://encrypted-tbn0.gstatic.com/images?q=tbn:ANd9GcQXr3nDar5bmAPuy6CruFuyc8lTkunwyQnVVvz7xwsTXdE8bT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081" y="4169222"/>
            <a:ext cx="1373735" cy="127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0" descr="http://cdn.wonderfulengineering.com/wp-content/uploads/2014/05/autonomous_car_license-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820" y="3996664"/>
            <a:ext cx="1735391" cy="144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CBE5890-46C9-484D-9A63-E70D8D6BA8F2}"/>
              </a:ext>
            </a:extLst>
          </p:cNvPr>
          <p:cNvSpPr/>
          <p:nvPr/>
        </p:nvSpPr>
        <p:spPr bwMode="auto">
          <a:xfrm>
            <a:off x="754144" y="5608252"/>
            <a:ext cx="7926717"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b="1">
                <a:solidFill>
                  <a:srgbClr val="FF0000"/>
                </a:solidFill>
              </a:rPr>
              <a:t>Computer  =  Powerful + Stupid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r>
              <a:rPr lang="en-US" altLang="en-US"/>
              <a:t>Ngôn ngữ lập trình cấp cao</a:t>
            </a:r>
          </a:p>
        </p:txBody>
      </p:sp>
      <p:sp>
        <p:nvSpPr>
          <p:cNvPr id="24579" name="Content Placeholder 5"/>
          <p:cNvSpPr>
            <a:spLocks noGrp="1"/>
          </p:cNvSpPr>
          <p:nvPr>
            <p:ph idx="1"/>
          </p:nvPr>
        </p:nvSpPr>
        <p:spPr/>
        <p:txBody>
          <a:bodyPr/>
          <a:lstStyle/>
          <a:p>
            <a:r>
              <a:rPr lang="en-US" altLang="en-US" sz="2400" dirty="0" err="1"/>
              <a:t>Mã</a:t>
            </a:r>
            <a:r>
              <a:rPr lang="en-US" altLang="en-US" sz="2400" dirty="0"/>
              <a:t> </a:t>
            </a:r>
            <a:r>
              <a:rPr lang="en-US" altLang="en-US" sz="2400" dirty="0" err="1"/>
              <a:t>được</a:t>
            </a:r>
            <a:r>
              <a:rPr lang="en-US" altLang="en-US" sz="2400" dirty="0"/>
              <a:t> </a:t>
            </a:r>
            <a:r>
              <a:rPr lang="en-US" altLang="en-US" sz="2400" dirty="0" err="1"/>
              <a:t>viết</a:t>
            </a:r>
            <a:r>
              <a:rPr lang="en-US" altLang="en-US" sz="2400" dirty="0"/>
              <a:t> </a:t>
            </a:r>
            <a:r>
              <a:rPr lang="en-US" altLang="en-US" sz="2400" dirty="0" err="1"/>
              <a:t>ra</a:t>
            </a:r>
            <a:r>
              <a:rPr lang="en-US" altLang="en-US" sz="2400" dirty="0"/>
              <a:t> </a:t>
            </a:r>
            <a:r>
              <a:rPr lang="en-US" altLang="en-US" sz="2400" dirty="0" err="1"/>
              <a:t>gần</a:t>
            </a:r>
            <a:r>
              <a:rPr lang="en-US" altLang="en-US" sz="2400" dirty="0"/>
              <a:t> </a:t>
            </a:r>
            <a:r>
              <a:rPr lang="en-US" altLang="en-US" sz="2400" dirty="0" err="1"/>
              <a:t>với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tự</a:t>
            </a:r>
            <a:r>
              <a:rPr lang="en-US" altLang="en-US" sz="2400" dirty="0"/>
              <a:t> </a:t>
            </a:r>
            <a:r>
              <a:rPr lang="en-US" altLang="en-US" sz="2400" dirty="0" err="1"/>
              <a:t>nhiên</a:t>
            </a:r>
            <a:r>
              <a:rPr lang="en-US" altLang="en-US" sz="2400" dirty="0"/>
              <a:t>, so </a:t>
            </a:r>
            <a:r>
              <a:rPr lang="en-US" altLang="en-US" sz="2400" dirty="0" err="1"/>
              <a:t>với</a:t>
            </a:r>
            <a:r>
              <a:rPr lang="en-US" altLang="en-US" sz="2400" dirty="0"/>
              <a:t> </a:t>
            </a:r>
            <a:r>
              <a:rPr lang="en-US" altLang="en-US" sz="2400" dirty="0" err="1"/>
              <a:t>mã</a:t>
            </a:r>
            <a:r>
              <a:rPr lang="en-US" altLang="en-US" sz="2400" dirty="0"/>
              <a:t> </a:t>
            </a:r>
            <a:r>
              <a:rPr lang="en-US" altLang="en-US" sz="2400" dirty="0" err="1"/>
              <a:t>của</a:t>
            </a:r>
            <a:r>
              <a:rPr lang="en-US" altLang="en-US" sz="2400" dirty="0"/>
              <a:t> </a:t>
            </a:r>
            <a:r>
              <a:rPr lang="en-US" altLang="en-US" sz="2400" dirty="0" err="1"/>
              <a:t>các</a:t>
            </a:r>
            <a:r>
              <a:rPr lang="en-US" altLang="en-US" sz="2400" dirty="0"/>
              <a:t> </a:t>
            </a:r>
            <a:r>
              <a:rPr lang="en-US" altLang="en-US" sz="2400" dirty="0" err="1"/>
              <a:t>loại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khác</a:t>
            </a:r>
            <a:r>
              <a:rPr lang="en-US" altLang="en-US" sz="2400" dirty="0"/>
              <a:t>. </a:t>
            </a:r>
          </a:p>
          <a:p>
            <a:r>
              <a:rPr lang="en-US" altLang="en-US" sz="2400" dirty="0" err="1"/>
              <a:t>Tên</a:t>
            </a:r>
            <a:r>
              <a:rPr lang="en-US" altLang="en-US" sz="2400" dirty="0"/>
              <a:t> </a:t>
            </a:r>
            <a:r>
              <a:rPr lang="en-US" altLang="en-US" sz="2400" dirty="0" err="1"/>
              <a:t>các</a:t>
            </a:r>
            <a:r>
              <a:rPr lang="en-US" altLang="en-US" sz="2400" dirty="0"/>
              <a:t> </a:t>
            </a:r>
            <a:r>
              <a:rPr lang="en-US" altLang="en-US" sz="2400" dirty="0" err="1"/>
              <a:t>biến</a:t>
            </a:r>
            <a:r>
              <a:rPr lang="en-US" altLang="en-US" sz="2400" dirty="0"/>
              <a:t>, </a:t>
            </a:r>
            <a:r>
              <a:rPr lang="en-US" altLang="en-US" sz="2400" dirty="0" err="1"/>
              <a:t>hằng</a:t>
            </a:r>
            <a:r>
              <a:rPr lang="en-US" altLang="en-US" sz="2400" dirty="0"/>
              <a:t>, </a:t>
            </a:r>
            <a:r>
              <a:rPr lang="en-US" altLang="en-US" sz="2400" dirty="0" err="1"/>
              <a:t>hàm</a:t>
            </a:r>
            <a:r>
              <a:rPr lang="en-US" altLang="en-US" sz="2400" dirty="0"/>
              <a:t>, … do </a:t>
            </a:r>
            <a:r>
              <a:rPr lang="en-US" altLang="en-US" sz="2400" dirty="0" err="1"/>
              <a:t>người</a:t>
            </a:r>
            <a:r>
              <a:rPr lang="en-US" altLang="en-US" sz="2400" dirty="0"/>
              <a:t> </a:t>
            </a:r>
            <a:r>
              <a:rPr lang="en-US" altLang="en-US" sz="2400" dirty="0" err="1"/>
              <a:t>lập</a:t>
            </a:r>
            <a:r>
              <a:rPr lang="en-US" altLang="en-US" sz="2400" dirty="0"/>
              <a:t> </a:t>
            </a:r>
            <a:r>
              <a:rPr lang="en-US" altLang="en-US" sz="2400" dirty="0" err="1"/>
              <a:t>trình</a:t>
            </a:r>
            <a:r>
              <a:rPr lang="en-US" altLang="en-US" sz="2400" dirty="0"/>
              <a:t> </a:t>
            </a:r>
            <a:r>
              <a:rPr lang="en-US" altLang="en-US" sz="2400" dirty="0" err="1"/>
              <a:t>đặt</a:t>
            </a:r>
            <a:r>
              <a:rPr lang="en-US" altLang="en-US" sz="2400" dirty="0"/>
              <a:t> </a:t>
            </a:r>
            <a:r>
              <a:rPr lang="en-US" altLang="en-US" sz="2400" dirty="0" err="1"/>
              <a:t>có</a:t>
            </a:r>
            <a:r>
              <a:rPr lang="en-US" altLang="en-US" sz="2400" dirty="0"/>
              <a:t> </a:t>
            </a:r>
            <a:r>
              <a:rPr lang="en-US" altLang="en-US" sz="2400" dirty="0" err="1"/>
              <a:t>cú</a:t>
            </a:r>
            <a:r>
              <a:rPr lang="en-US" altLang="en-US" sz="2400" dirty="0"/>
              <a:t> </a:t>
            </a:r>
            <a:r>
              <a:rPr lang="en-US" altLang="en-US" sz="2400" dirty="0" err="1"/>
              <a:t>pháp</a:t>
            </a:r>
            <a:r>
              <a:rPr lang="en-US" altLang="en-US" sz="2400" dirty="0"/>
              <a:t> </a:t>
            </a:r>
            <a:r>
              <a:rPr lang="en-US" altLang="en-US" sz="2400" dirty="0" err="1"/>
              <a:t>dễ</a:t>
            </a:r>
            <a:r>
              <a:rPr lang="en-US" altLang="en-US" sz="2400" dirty="0"/>
              <a:t> </a:t>
            </a:r>
            <a:r>
              <a:rPr lang="en-US" altLang="en-US" sz="2400" dirty="0" err="1"/>
              <a:t>đọc</a:t>
            </a:r>
            <a:r>
              <a:rPr lang="en-US" altLang="en-US" sz="2400" dirty="0"/>
              <a:t>. </a:t>
            </a:r>
            <a:r>
              <a:rPr lang="en-US" altLang="en-US" sz="2400" dirty="0" err="1"/>
              <a:t>Các</a:t>
            </a:r>
            <a:r>
              <a:rPr lang="en-US" altLang="en-US" sz="2400" dirty="0"/>
              <a:t> </a:t>
            </a:r>
            <a:r>
              <a:rPr lang="en-US" altLang="en-US" sz="2400" dirty="0" err="1"/>
              <a:t>cấu</a:t>
            </a:r>
            <a:r>
              <a:rPr lang="en-US" altLang="en-US" sz="2400" dirty="0"/>
              <a:t> </a:t>
            </a:r>
            <a:r>
              <a:rPr lang="en-US" altLang="en-US" sz="2400" dirty="0" err="1"/>
              <a:t>trúc</a:t>
            </a:r>
            <a:r>
              <a:rPr lang="en-US" altLang="en-US" sz="2400" dirty="0"/>
              <a:t> </a:t>
            </a:r>
            <a:r>
              <a:rPr lang="en-US" altLang="en-US" sz="2400" dirty="0" err="1"/>
              <a:t>điều</a:t>
            </a:r>
            <a:r>
              <a:rPr lang="en-US" altLang="en-US" sz="2400" dirty="0"/>
              <a:t> </a:t>
            </a:r>
            <a:r>
              <a:rPr lang="en-US" altLang="en-US" sz="2400" dirty="0" err="1"/>
              <a:t>khiển</a:t>
            </a:r>
            <a:r>
              <a:rPr lang="en-US" altLang="en-US" sz="2400" dirty="0"/>
              <a:t> </a:t>
            </a:r>
            <a:r>
              <a:rPr lang="en-US" altLang="en-US" sz="2400" dirty="0" err="1"/>
              <a:t>cũng</a:t>
            </a:r>
            <a:r>
              <a:rPr lang="en-US" altLang="en-US" sz="2400" dirty="0"/>
              <a:t> </a:t>
            </a:r>
            <a:r>
              <a:rPr lang="en-US" altLang="en-US" sz="2400" dirty="0" err="1"/>
              <a:t>dễ</a:t>
            </a:r>
            <a:r>
              <a:rPr lang="en-US" altLang="en-US" sz="2400" dirty="0"/>
              <a:t> </a:t>
            </a:r>
            <a:r>
              <a:rPr lang="en-US" altLang="en-US" sz="2400" dirty="0" err="1"/>
              <a:t>đọc</a:t>
            </a:r>
            <a:r>
              <a:rPr lang="en-US" altLang="en-US" sz="2400" dirty="0"/>
              <a:t> </a:t>
            </a:r>
            <a:r>
              <a:rPr lang="en-US" altLang="en-US" sz="2400" dirty="0" err="1"/>
              <a:t>hơn</a:t>
            </a:r>
            <a:r>
              <a:rPr lang="en-US" altLang="en-US" sz="2400" dirty="0"/>
              <a:t> </a:t>
            </a:r>
            <a:r>
              <a:rPr lang="en-US" altLang="en-US" sz="2400" dirty="0" err="1"/>
              <a:t>rất</a:t>
            </a:r>
            <a:r>
              <a:rPr lang="en-US" altLang="en-US" sz="2400" dirty="0"/>
              <a:t> </a:t>
            </a:r>
            <a:r>
              <a:rPr lang="en-US" altLang="en-US" sz="2400" dirty="0" err="1"/>
              <a:t>nhiều</a:t>
            </a:r>
            <a:r>
              <a:rPr lang="en-US" altLang="en-US" sz="2400" dirty="0"/>
              <a:t>.</a:t>
            </a:r>
          </a:p>
          <a:p>
            <a:r>
              <a:rPr lang="en-US" altLang="en-US" sz="2400" dirty="0" err="1"/>
              <a:t>Bộ</a:t>
            </a:r>
            <a:r>
              <a:rPr lang="en-US" altLang="en-US" sz="2400" dirty="0"/>
              <a:t> </a:t>
            </a:r>
            <a:r>
              <a:rPr lang="en-US" altLang="en-US" sz="2400" dirty="0" err="1"/>
              <a:t>chuyển</a:t>
            </a:r>
            <a:r>
              <a:rPr lang="en-US" altLang="en-US" sz="2400" dirty="0"/>
              <a:t> </a:t>
            </a:r>
            <a:r>
              <a:rPr lang="en-US" altLang="en-US" sz="2400" dirty="0" err="1"/>
              <a:t>ngữ</a:t>
            </a:r>
            <a:r>
              <a:rPr lang="en-US" altLang="en-US" sz="2400" dirty="0"/>
              <a:t> sang </a:t>
            </a:r>
            <a:r>
              <a:rPr lang="en-US" altLang="en-US" sz="2400" dirty="0" err="1"/>
              <a:t>mã</a:t>
            </a:r>
            <a:r>
              <a:rPr lang="en-US" altLang="en-US" sz="2400" dirty="0"/>
              <a:t> </a:t>
            </a:r>
            <a:r>
              <a:rPr lang="en-US" altLang="en-US" sz="2400" dirty="0" err="1"/>
              <a:t>máy</a:t>
            </a:r>
            <a:r>
              <a:rPr lang="en-US" altLang="en-US" sz="2400" dirty="0"/>
              <a:t> hay </a:t>
            </a:r>
            <a:r>
              <a:rPr lang="en-US" altLang="en-US" sz="2400" dirty="0" err="1"/>
              <a:t>mã</a:t>
            </a:r>
            <a:r>
              <a:rPr lang="en-US" altLang="en-US" sz="2400" dirty="0"/>
              <a:t> </a:t>
            </a:r>
            <a:r>
              <a:rPr lang="en-US" altLang="en-US" sz="2400" dirty="0" err="1"/>
              <a:t>trung</a:t>
            </a:r>
            <a:r>
              <a:rPr lang="en-US" altLang="en-US" sz="2400" dirty="0"/>
              <a:t> </a:t>
            </a:r>
            <a:r>
              <a:rPr lang="en-US" altLang="en-US" sz="2400" dirty="0" err="1"/>
              <a:t>gian</a:t>
            </a:r>
            <a:r>
              <a:rPr lang="en-US" altLang="en-US" sz="2400" dirty="0"/>
              <a:t> </a:t>
            </a:r>
            <a:r>
              <a:rPr lang="en-US" altLang="en-US" sz="2400" dirty="0" err="1"/>
              <a:t>cho</a:t>
            </a:r>
            <a:r>
              <a:rPr lang="en-US" altLang="en-US" sz="2400" dirty="0"/>
              <a:t> </a:t>
            </a:r>
            <a:r>
              <a:rPr lang="en-US" altLang="en-US" sz="2400" dirty="0" err="1"/>
              <a:t>loại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này</a:t>
            </a:r>
            <a:r>
              <a:rPr lang="en-US" altLang="en-US" sz="2400" dirty="0"/>
              <a:t> </a:t>
            </a:r>
            <a:r>
              <a:rPr lang="en-US" altLang="en-US" sz="2400" dirty="0" err="1"/>
              <a:t>gọi</a:t>
            </a:r>
            <a:r>
              <a:rPr lang="en-US" altLang="en-US" sz="2400" dirty="0"/>
              <a:t> </a:t>
            </a:r>
            <a:r>
              <a:rPr lang="en-US" altLang="en-US" sz="2400" dirty="0" err="1"/>
              <a:t>là</a:t>
            </a:r>
            <a:r>
              <a:rPr lang="en-US" altLang="en-US" sz="2400" dirty="0"/>
              <a:t> </a:t>
            </a:r>
            <a:r>
              <a:rPr lang="en-US" altLang="en-US" sz="2400" dirty="0" err="1">
                <a:solidFill>
                  <a:srgbClr val="FF0000"/>
                </a:solidFill>
              </a:rPr>
              <a:t>trình</a:t>
            </a:r>
            <a:r>
              <a:rPr lang="en-US" altLang="en-US" sz="2400" dirty="0">
                <a:solidFill>
                  <a:srgbClr val="FF0000"/>
                </a:solidFill>
              </a:rPr>
              <a:t> </a:t>
            </a:r>
            <a:r>
              <a:rPr lang="en-US" altLang="en-US" sz="2400" dirty="0" err="1">
                <a:solidFill>
                  <a:srgbClr val="FF0000"/>
                </a:solidFill>
              </a:rPr>
              <a:t>biên</a:t>
            </a:r>
            <a:r>
              <a:rPr lang="en-US" altLang="en-US" sz="2400" dirty="0">
                <a:solidFill>
                  <a:srgbClr val="FF0000"/>
                </a:solidFill>
              </a:rPr>
              <a:t> </a:t>
            </a:r>
            <a:r>
              <a:rPr lang="en-US" altLang="en-US" sz="2400" dirty="0" err="1">
                <a:solidFill>
                  <a:srgbClr val="FF0000"/>
                </a:solidFill>
              </a:rPr>
              <a:t>dịch</a:t>
            </a:r>
            <a:r>
              <a:rPr lang="en-US" altLang="en-US" sz="2400" dirty="0">
                <a:solidFill>
                  <a:srgbClr val="FF0000"/>
                </a:solidFill>
              </a:rPr>
              <a:t> (compiler) </a:t>
            </a:r>
            <a:r>
              <a:rPr lang="en-US" altLang="en-US" sz="2400" dirty="0"/>
              <a:t>hay </a:t>
            </a:r>
            <a:r>
              <a:rPr lang="en-US" altLang="en-US" sz="2400" dirty="0" err="1">
                <a:solidFill>
                  <a:srgbClr val="FF0000"/>
                </a:solidFill>
              </a:rPr>
              <a:t>trình</a:t>
            </a:r>
            <a:r>
              <a:rPr lang="en-US" altLang="en-US" sz="2400" dirty="0">
                <a:solidFill>
                  <a:srgbClr val="FF0000"/>
                </a:solidFill>
              </a:rPr>
              <a:t> </a:t>
            </a:r>
            <a:r>
              <a:rPr lang="en-US" altLang="en-US" sz="2400" dirty="0" err="1">
                <a:solidFill>
                  <a:srgbClr val="FF0000"/>
                </a:solidFill>
              </a:rPr>
              <a:t>thông</a:t>
            </a:r>
            <a:r>
              <a:rPr lang="en-US" altLang="en-US" sz="2400" dirty="0">
                <a:solidFill>
                  <a:srgbClr val="FF0000"/>
                </a:solidFill>
              </a:rPr>
              <a:t> </a:t>
            </a:r>
            <a:r>
              <a:rPr lang="en-US" altLang="en-US" sz="2400" dirty="0" err="1">
                <a:solidFill>
                  <a:srgbClr val="FF0000"/>
                </a:solidFill>
              </a:rPr>
              <a:t>dịch</a:t>
            </a:r>
            <a:r>
              <a:rPr lang="en-US" altLang="en-US" sz="2400" dirty="0">
                <a:solidFill>
                  <a:srgbClr val="FF0000"/>
                </a:solidFill>
              </a:rPr>
              <a:t> (interpreter).</a:t>
            </a:r>
          </a:p>
          <a:p>
            <a:r>
              <a:rPr lang="en-US" altLang="en-US" sz="2400" dirty="0" err="1"/>
              <a:t>Ví</a:t>
            </a:r>
            <a:r>
              <a:rPr lang="en-US" altLang="en-US" sz="2400" dirty="0"/>
              <a:t> </a:t>
            </a:r>
            <a:r>
              <a:rPr lang="en-US" altLang="en-US" sz="2400" dirty="0" err="1"/>
              <a:t>dụ</a:t>
            </a:r>
            <a:r>
              <a:rPr lang="en-US" altLang="en-US" sz="2400" dirty="0"/>
              <a:t>: C, C++, C#, Java, …</a:t>
            </a:r>
          </a:p>
          <a:p>
            <a:pPr marL="1371600" lvl="3" indent="0">
              <a:buNone/>
            </a:pPr>
            <a:r>
              <a:rPr lang="en-US" altLang="en-US" sz="2000" dirty="0" err="1"/>
              <a:t>grossPay</a:t>
            </a:r>
            <a:r>
              <a:rPr lang="en-US" altLang="en-US" sz="2000" dirty="0"/>
              <a:t> = </a:t>
            </a:r>
            <a:r>
              <a:rPr lang="en-US" altLang="en-US" sz="2000" dirty="0" err="1"/>
              <a:t>basePay</a:t>
            </a:r>
            <a:r>
              <a:rPr lang="en-US" altLang="en-US" sz="2000" dirty="0"/>
              <a:t> + </a:t>
            </a:r>
            <a:r>
              <a:rPr lang="en-US" altLang="en-US" sz="2000" dirty="0" err="1"/>
              <a:t>overTimePay</a:t>
            </a:r>
            <a:endParaRPr lang="en-US" altLang="en-US" sz="2000" dirty="0"/>
          </a:p>
        </p:txBody>
      </p:sp>
      <p:pic>
        <p:nvPicPr>
          <p:cNvPr id="4" name="Picture 12"/>
          <p:cNvPicPr>
            <a:picLocks noChangeAspect="1" noChangeArrowheads="1"/>
          </p:cNvPicPr>
          <p:nvPr/>
        </p:nvPicPr>
        <p:blipFill>
          <a:blip r:embed="rId2"/>
          <a:srcRect/>
          <a:stretch>
            <a:fillRect/>
          </a:stretch>
        </p:blipFill>
        <p:spPr bwMode="auto">
          <a:xfrm>
            <a:off x="6511636" y="3926514"/>
            <a:ext cx="2327564" cy="2003231"/>
          </a:xfrm>
          <a:prstGeom prst="rect">
            <a:avLst/>
          </a:prstGeom>
          <a:noFill/>
          <a:ln w="9525">
            <a:noFill/>
            <a:miter lim="800000"/>
            <a:headEnd/>
            <a:tailEnd/>
          </a:ln>
          <a:effectLst>
            <a:outerShdw blurRad="50800" dist="50800" dir="5400000" algn="ctr" rotWithShape="0">
              <a:srgbClr val="000000">
                <a:alpha val="31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ltLang="en-US"/>
              <a:t>Trình biên dịch và Trình thông dịch</a:t>
            </a:r>
          </a:p>
        </p:txBody>
      </p:sp>
      <p:pic>
        <p:nvPicPr>
          <p:cNvPr id="22531" name="Content Placeholder 4" descr="Compil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66800"/>
            <a:ext cx="624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descr="Interpre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657600"/>
            <a:ext cx="57150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309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blinds(horizontal)">
                                      <p:cBhvr>
                                        <p:cTn id="12"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p:txBody>
          <a:bodyPr/>
          <a:lstStyle/>
          <a:p>
            <a:r>
              <a:rPr lang="en-US" altLang="en-US"/>
              <a:t>Ngôn ngữ lập trình C</a:t>
            </a:r>
          </a:p>
        </p:txBody>
      </p:sp>
      <p:sp>
        <p:nvSpPr>
          <p:cNvPr id="25603" name="Content Placeholder 5"/>
          <p:cNvSpPr>
            <a:spLocks noGrp="1"/>
          </p:cNvSpPr>
          <p:nvPr>
            <p:ph idx="1"/>
          </p:nvPr>
        </p:nvSpPr>
        <p:spPr/>
        <p:txBody>
          <a:bodyPr/>
          <a:lstStyle/>
          <a:p>
            <a:r>
              <a:rPr lang="en-US" altLang="en-US"/>
              <a:t>Lịch sử</a:t>
            </a:r>
          </a:p>
          <a:p>
            <a:pPr lvl="1"/>
            <a:r>
              <a:rPr lang="en-US" altLang="en-US"/>
              <a:t>Tiến hóa từ ngôn ngữ lập trình </a:t>
            </a:r>
            <a:r>
              <a:rPr lang="en-US" altLang="en-US" b="1">
                <a:solidFill>
                  <a:srgbClr val="FF0000"/>
                </a:solidFill>
              </a:rPr>
              <a:t>B</a:t>
            </a:r>
            <a:r>
              <a:rPr lang="en-US" altLang="en-US"/>
              <a:t> và BCPL</a:t>
            </a:r>
          </a:p>
          <a:p>
            <a:pPr lvl="1"/>
            <a:r>
              <a:rPr lang="en-US" altLang="en-US" i="1">
                <a:solidFill>
                  <a:srgbClr val="FF0000"/>
                </a:solidFill>
              </a:rPr>
              <a:t>Traditional C</a:t>
            </a:r>
            <a:r>
              <a:rPr lang="en-US" altLang="en-US"/>
              <a:t> là một tiến hóa của C khoảng 1970</a:t>
            </a:r>
          </a:p>
          <a:p>
            <a:pPr lvl="1"/>
            <a:r>
              <a:rPr lang="en-US" altLang="en-US"/>
              <a:t>Các biến thể của C có thể không tương thích nhau.</a:t>
            </a:r>
          </a:p>
          <a:p>
            <a:pPr lvl="1"/>
            <a:r>
              <a:rPr lang="en-US" altLang="en-US"/>
              <a:t>Standard C xuất hiện vào khoảng 1989, cập nhật lại vào khoảng 1999.</a:t>
            </a:r>
          </a:p>
          <a:p>
            <a:r>
              <a:rPr lang="en-US" altLang="en-US"/>
              <a:t> Ứng dụng quan trọng</a:t>
            </a:r>
          </a:p>
          <a:p>
            <a:pPr lvl="1"/>
            <a:r>
              <a:rPr lang="en-US" altLang="en-US"/>
              <a:t>Được dùng để phát triển các hệ điều hành nổi tiếng và hiện đại như UNIX và Linux</a:t>
            </a:r>
          </a:p>
          <a:p>
            <a:pPr lvl="1"/>
            <a:r>
              <a:rPr lang="en-US" altLang="en-US"/>
              <a:t>Được dùng để phát triển các chương trình chạy trên các thiết bị nhúng, như vào xe hơi, máy móc y tế,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p:txBody>
          <a:bodyPr/>
          <a:lstStyle/>
          <a:p>
            <a:r>
              <a:rPr lang="en-US" altLang="en-US"/>
              <a:t>Ngôn ngữ lập trình C++</a:t>
            </a:r>
          </a:p>
        </p:txBody>
      </p:sp>
      <p:sp>
        <p:nvSpPr>
          <p:cNvPr id="27651" name="Content Placeholder 5"/>
          <p:cNvSpPr>
            <a:spLocks noGrp="1"/>
          </p:cNvSpPr>
          <p:nvPr>
            <p:ph idx="1"/>
          </p:nvPr>
        </p:nvSpPr>
        <p:spPr/>
        <p:txBody>
          <a:bodyPr/>
          <a:lstStyle/>
          <a:p>
            <a:r>
              <a:rPr lang="en-US" altLang="en-US"/>
              <a:t>C++ là ngôn ngữ mở rộng của C</a:t>
            </a:r>
          </a:p>
          <a:p>
            <a:r>
              <a:rPr lang="en-US" altLang="en-US"/>
              <a:t>C++ bổ sung thêm vào C những khả năng mới giúp dễ dàng tổ chức các chương trình lớn. </a:t>
            </a:r>
          </a:p>
          <a:p>
            <a:r>
              <a:rPr lang="en-US" altLang="en-US"/>
              <a:t>Học lập trình C là nền tảng để học C++</a:t>
            </a:r>
          </a:p>
          <a:p>
            <a:r>
              <a:rPr lang="en-US" altLang="en-US"/>
              <a:t>Những tính năng mới</a:t>
            </a:r>
          </a:p>
          <a:p>
            <a:pPr lvl="1"/>
            <a:r>
              <a:rPr lang="en-US" altLang="en-US"/>
              <a:t>Tham khảo (reference): một chức năng mới cho phép truy xuất một vùng nhớ qua một tên gọi khác.</a:t>
            </a:r>
          </a:p>
          <a:p>
            <a:pPr lvl="1"/>
            <a:r>
              <a:rPr lang="en-US" altLang="en-US"/>
              <a:t>Hướng đối tượng (Object-Oriented): đây là bổ sung quan trọng nhất, hướng đến một triết lý lập trình khác. Ở đó, chương trình là tập các đối tượng tương tác nhau để hoàn thành công việc.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altLang="en-US"/>
              <a:t>Các công việc trong lập trình</a:t>
            </a:r>
          </a:p>
        </p:txBody>
      </p:sp>
      <p:sp>
        <p:nvSpPr>
          <p:cNvPr id="28675" name="Content Placeholder 5"/>
          <p:cNvSpPr>
            <a:spLocks noGrp="1"/>
          </p:cNvSpPr>
          <p:nvPr>
            <p:ph idx="1"/>
          </p:nvPr>
        </p:nvSpPr>
        <p:spPr/>
        <p:txBody>
          <a:bodyPr/>
          <a:lstStyle/>
          <a:p>
            <a:r>
              <a:rPr lang="en-US" altLang="en-US"/>
              <a:t>Soạn thảo mã nguồn</a:t>
            </a:r>
          </a:p>
          <a:p>
            <a:pPr lvl="1"/>
            <a:r>
              <a:rPr lang="en-US" altLang="en-US"/>
              <a:t>Công cụ sử dụng:</a:t>
            </a:r>
          </a:p>
          <a:p>
            <a:pPr lvl="2"/>
            <a:r>
              <a:rPr lang="en-US" altLang="en-US"/>
              <a:t>Trình soạn thảo văn bản như NOTEPAD</a:t>
            </a:r>
          </a:p>
          <a:p>
            <a:pPr lvl="2"/>
            <a:r>
              <a:rPr lang="en-US" altLang="en-US"/>
              <a:t>Trình soạn thảo tích hợp (IDE - Integrated Development Environment) nh</a:t>
            </a:r>
            <a:r>
              <a:rPr lang="vi-VN" altLang="en-US"/>
              <a:t>ư</a:t>
            </a:r>
            <a:r>
              <a:rPr lang="en-US" altLang="en-US"/>
              <a:t>: </a:t>
            </a:r>
            <a:r>
              <a:rPr lang="en-US" altLang="en-US">
                <a:solidFill>
                  <a:srgbClr val="FF0000"/>
                </a:solidFill>
              </a:rPr>
              <a:t>Code::Blocks</a:t>
            </a:r>
          </a:p>
          <a:p>
            <a:pPr lvl="1"/>
            <a:r>
              <a:rPr lang="en-US" altLang="en-US"/>
              <a:t>Đầu ra: tập tin mã nguồn, dạng văn bản đọc được</a:t>
            </a:r>
          </a:p>
          <a:p>
            <a:r>
              <a:rPr lang="en-US" altLang="en-US"/>
              <a:t>Tiền xử lý (Preprocess)</a:t>
            </a:r>
          </a:p>
          <a:p>
            <a:pPr lvl="1"/>
            <a:r>
              <a:rPr lang="en-US" altLang="en-US"/>
              <a:t>Đối tượng thực hiện: bộ tiền xử lý thuộc IDE</a:t>
            </a:r>
          </a:p>
          <a:p>
            <a:pPr lvl="1"/>
            <a:r>
              <a:rPr lang="en-US" altLang="en-US"/>
              <a:t>Công việc thực hiện: tiền xử lý chương trình như thay các macro bởi phần định nghĩa của nó, chèn các tập tin khai báo thư viện (nh</a:t>
            </a:r>
            <a:r>
              <a:rPr lang="vi-VN" altLang="en-US"/>
              <a:t>ư</a:t>
            </a:r>
            <a:r>
              <a:rPr lang="en-US" altLang="en-US"/>
              <a:t> stdio.h)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4"/>
          <p:cNvSpPr>
            <a:spLocks noGrp="1"/>
          </p:cNvSpPr>
          <p:nvPr>
            <p:ph type="title"/>
          </p:nvPr>
        </p:nvSpPr>
        <p:spPr/>
        <p:txBody>
          <a:bodyPr/>
          <a:lstStyle/>
          <a:p>
            <a:r>
              <a:rPr lang="en-US" altLang="en-US"/>
              <a:t>Các công việc trong lập trình</a:t>
            </a:r>
          </a:p>
        </p:txBody>
      </p:sp>
      <p:sp>
        <p:nvSpPr>
          <p:cNvPr id="29699" name="Content Placeholder 5"/>
          <p:cNvSpPr>
            <a:spLocks noGrp="1"/>
          </p:cNvSpPr>
          <p:nvPr>
            <p:ph idx="1"/>
          </p:nvPr>
        </p:nvSpPr>
        <p:spPr/>
        <p:txBody>
          <a:bodyPr/>
          <a:lstStyle/>
          <a:p>
            <a:r>
              <a:rPr lang="en-US" altLang="en-US"/>
              <a:t>Biên dịch (Compile)</a:t>
            </a:r>
          </a:p>
          <a:p>
            <a:pPr lvl="1"/>
            <a:r>
              <a:rPr lang="en-US" altLang="en-US"/>
              <a:t>Đối tượng thực hiện: bộ biên dịch thuộc IDE</a:t>
            </a:r>
          </a:p>
          <a:p>
            <a:pPr lvl="1"/>
            <a:r>
              <a:rPr lang="en-US" altLang="en-US"/>
              <a:t>Công việc thực hiện: chuyển từ mã C sang mã đối tượng, cho từng tập tin mã nguồn</a:t>
            </a:r>
          </a:p>
          <a:p>
            <a:r>
              <a:rPr lang="en-US" altLang="en-US"/>
              <a:t>Liên kết (Link)</a:t>
            </a:r>
          </a:p>
          <a:p>
            <a:pPr lvl="1"/>
            <a:r>
              <a:rPr lang="en-US" altLang="en-US"/>
              <a:t>Đối tượng thực hiện: bộ liên kết thuộc IDE</a:t>
            </a:r>
          </a:p>
          <a:p>
            <a:pPr lvl="1"/>
            <a:r>
              <a:rPr lang="en-US" altLang="en-US"/>
              <a:t>Công việc thực hiện: liên kết các tập tin mã đối tượng và thư viện C để tạo chương trình thực thi</a:t>
            </a:r>
          </a:p>
          <a:p>
            <a:pPr lvl="1"/>
            <a:r>
              <a:rPr lang="en-US" altLang="en-US"/>
              <a:t>Đầu ra: tập tin thực thi (*.exe)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omplier and Linker 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25" y="93305"/>
            <a:ext cx="8810067" cy="600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645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4"/>
          <p:cNvSpPr>
            <a:spLocks noGrp="1"/>
          </p:cNvSpPr>
          <p:nvPr>
            <p:ph type="title"/>
          </p:nvPr>
        </p:nvSpPr>
        <p:spPr/>
        <p:txBody>
          <a:bodyPr/>
          <a:lstStyle/>
          <a:p>
            <a:r>
              <a:rPr lang="en-US" altLang="en-US"/>
              <a:t>Dữ liệu và giải thuật</a:t>
            </a:r>
          </a:p>
        </p:txBody>
      </p:sp>
      <p:sp>
        <p:nvSpPr>
          <p:cNvPr id="31747" name="Content Placeholder 5"/>
          <p:cNvSpPr>
            <a:spLocks noGrp="1"/>
          </p:cNvSpPr>
          <p:nvPr>
            <p:ph idx="1"/>
          </p:nvPr>
        </p:nvSpPr>
        <p:spPr/>
        <p:txBody>
          <a:bodyPr/>
          <a:lstStyle/>
          <a:p>
            <a:r>
              <a:rPr lang="en-US" altLang="en-US"/>
              <a:t> Quan điểm:</a:t>
            </a:r>
          </a:p>
          <a:p>
            <a:pPr lvl="1"/>
            <a:r>
              <a:rPr lang="en-US" altLang="en-US"/>
              <a:t>Chương trình là những chuỗi lệnh, được chọn lựa bởi các cấu trúc điều khiển, để xử lý dữ liệu</a:t>
            </a:r>
          </a:p>
          <a:p>
            <a:endParaRPr lang="en-US" altLang="en-US"/>
          </a:p>
          <a:p>
            <a:r>
              <a:rPr lang="en-US" altLang="en-US"/>
              <a:t> Do đó, hai yếu tố quan trọng tạo thành chương trình</a:t>
            </a:r>
          </a:p>
          <a:p>
            <a:pPr lvl="1"/>
            <a:r>
              <a:rPr lang="en-US" altLang="en-US"/>
              <a:t>Dữ liệu và cấu trúc để tổ chức dữ liệu</a:t>
            </a:r>
          </a:p>
          <a:p>
            <a:pPr lvl="1"/>
            <a:r>
              <a:rPr lang="en-US" altLang="en-US"/>
              <a:t>Giải thuật xử lý, nghĩa là, các chuỗi của những lệnh nào và chọn lựa thực thi ra sao</a:t>
            </a:r>
          </a:p>
          <a:p>
            <a:pPr lvl="1"/>
            <a:endParaRPr lang="en-US" altLang="en-US"/>
          </a:p>
          <a:p>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en-US" altLang="en-US"/>
              <a:t>Dữ liệu</a:t>
            </a:r>
          </a:p>
        </p:txBody>
      </p:sp>
      <p:sp>
        <p:nvSpPr>
          <p:cNvPr id="32771" name="Content Placeholder 5"/>
          <p:cNvSpPr>
            <a:spLocks noGrp="1"/>
          </p:cNvSpPr>
          <p:nvPr>
            <p:ph idx="1"/>
          </p:nvPr>
        </p:nvSpPr>
        <p:spPr/>
        <p:txBody>
          <a:bodyPr/>
          <a:lstStyle/>
          <a:p>
            <a:r>
              <a:rPr lang="en-US" altLang="en-US"/>
              <a:t> Kiểu dữ liệu cơ bản</a:t>
            </a:r>
          </a:p>
          <a:p>
            <a:pPr lvl="1"/>
            <a:r>
              <a:rPr lang="en-US" altLang="en-US"/>
              <a:t>Kiểu số</a:t>
            </a:r>
          </a:p>
          <a:p>
            <a:pPr lvl="2"/>
            <a:r>
              <a:rPr lang="en-US" altLang="en-US"/>
              <a:t>Số nguyên: int</a:t>
            </a:r>
          </a:p>
          <a:p>
            <a:pPr lvl="2"/>
            <a:r>
              <a:rPr lang="en-US" altLang="en-US"/>
              <a:t>Số thực chấm động: float, double</a:t>
            </a:r>
          </a:p>
          <a:p>
            <a:pPr lvl="1"/>
            <a:r>
              <a:rPr lang="en-US" altLang="en-US"/>
              <a:t>Kiểu ký tự / chuỗi : char</a:t>
            </a:r>
          </a:p>
          <a:p>
            <a:pPr lvl="1"/>
            <a:r>
              <a:rPr lang="en-US" altLang="en-US"/>
              <a:t>Kiểu void: void</a:t>
            </a:r>
          </a:p>
          <a:p>
            <a:pPr lvl="1"/>
            <a:r>
              <a:rPr lang="en-US" altLang="en-US"/>
              <a:t>Kiểu luận lý: bool (bổ sung bởi C++)</a:t>
            </a:r>
          </a:p>
          <a:p>
            <a:pPr lvl="1"/>
            <a:r>
              <a:rPr lang="en-US" altLang="en-US"/>
              <a:t>Kiểu enum</a:t>
            </a:r>
          </a:p>
          <a:p>
            <a:r>
              <a:rPr lang="en-US" altLang="en-US"/>
              <a:t>Kiểu dữ liệu do người lập trình định nghĩa: struct</a:t>
            </a:r>
          </a:p>
          <a:p>
            <a:r>
              <a:rPr lang="en-US" altLang="en-US"/>
              <a:t>Kiểu array, pointer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4"/>
          <p:cNvSpPr>
            <a:spLocks noGrp="1"/>
          </p:cNvSpPr>
          <p:nvPr>
            <p:ph type="title"/>
          </p:nvPr>
        </p:nvSpPr>
        <p:spPr/>
        <p:txBody>
          <a:bodyPr/>
          <a:lstStyle/>
          <a:p>
            <a:r>
              <a:rPr lang="en-US" altLang="en-US"/>
              <a:t>Giải thuật</a:t>
            </a:r>
          </a:p>
        </p:txBody>
      </p:sp>
      <p:sp>
        <p:nvSpPr>
          <p:cNvPr id="33795" name="Content Placeholder 5"/>
          <p:cNvSpPr>
            <a:spLocks noGrp="1"/>
          </p:cNvSpPr>
          <p:nvPr>
            <p:ph idx="1"/>
          </p:nvPr>
        </p:nvSpPr>
        <p:spPr/>
        <p:txBody>
          <a:bodyPr/>
          <a:lstStyle/>
          <a:p>
            <a:r>
              <a:rPr lang="en-US" altLang="en-US"/>
              <a:t> Giải thuật</a:t>
            </a:r>
          </a:p>
          <a:p>
            <a:pPr lvl="1"/>
            <a:r>
              <a:rPr lang="en-US" altLang="en-US"/>
              <a:t>Là các bước để giải quyết một bài toán</a:t>
            </a:r>
          </a:p>
          <a:p>
            <a:pPr lvl="1"/>
            <a:endParaRPr lang="en-US" altLang="en-US"/>
          </a:p>
          <a:p>
            <a:r>
              <a:rPr lang="en-US" altLang="en-US"/>
              <a:t> Một số cách để mô tả giải thuật</a:t>
            </a:r>
          </a:p>
          <a:p>
            <a:pPr lvl="1"/>
            <a:r>
              <a:rPr lang="en-US" altLang="en-US"/>
              <a:t>Mã giả (pseudocode)</a:t>
            </a:r>
          </a:p>
          <a:p>
            <a:pPr lvl="1"/>
            <a:r>
              <a:rPr lang="en-US" altLang="en-US"/>
              <a:t>Lưu đồ (flowchart)</a:t>
            </a:r>
          </a:p>
          <a:p>
            <a:pPr lvl="1"/>
            <a:r>
              <a:rPr lang="en-US" altLang="en-US"/>
              <a:t>Dùng chính mã lập trình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Chiếc</a:t>
            </a:r>
            <a:r>
              <a:rPr lang="en-US" altLang="en-US" dirty="0"/>
              <a:t> </a:t>
            </a:r>
            <a:r>
              <a:rPr lang="en-US" altLang="en-US" dirty="0" err="1"/>
              <a:t>máy</a:t>
            </a:r>
            <a:r>
              <a:rPr lang="en-US" altLang="en-US" dirty="0"/>
              <a:t> </a:t>
            </a:r>
            <a:r>
              <a:rPr lang="en-US" altLang="en-US" dirty="0" err="1"/>
              <a:t>tính</a:t>
            </a:r>
            <a:r>
              <a:rPr lang="en-US" altLang="en-US" dirty="0"/>
              <a:t> </a:t>
            </a:r>
            <a:r>
              <a:rPr lang="en-US" altLang="en-US" dirty="0" err="1"/>
              <a:t>điện</a:t>
            </a:r>
            <a:r>
              <a:rPr lang="en-US" altLang="en-US" dirty="0"/>
              <a:t> </a:t>
            </a:r>
            <a:r>
              <a:rPr lang="en-US" altLang="en-US" dirty="0" err="1"/>
              <a:t>tử</a:t>
            </a:r>
            <a:r>
              <a:rPr lang="en-US" altLang="en-US" dirty="0"/>
              <a:t> </a:t>
            </a:r>
            <a:r>
              <a:rPr lang="en-US" altLang="en-US" dirty="0" err="1"/>
              <a:t>đầu</a:t>
            </a:r>
            <a:r>
              <a:rPr lang="en-US" altLang="en-US" dirty="0"/>
              <a:t> </a:t>
            </a:r>
            <a:r>
              <a:rPr lang="en-US" altLang="en-US" dirty="0" err="1"/>
              <a:t>tiên</a:t>
            </a:r>
            <a:endParaRPr lang="en-US" dirty="0"/>
          </a:p>
        </p:txBody>
      </p:sp>
      <p:sp>
        <p:nvSpPr>
          <p:cNvPr id="3" name="Content Placeholder 2"/>
          <p:cNvSpPr>
            <a:spLocks noGrp="1"/>
          </p:cNvSpPr>
          <p:nvPr>
            <p:ph idx="1"/>
          </p:nvPr>
        </p:nvSpPr>
        <p:spPr/>
        <p:txBody>
          <a:bodyPr/>
          <a:lstStyle/>
          <a:p>
            <a:r>
              <a:rPr lang="en-US" altLang="en-US" dirty="0" err="1"/>
              <a:t>Vào</a:t>
            </a:r>
            <a:r>
              <a:rPr lang="en-US" altLang="en-US" dirty="0"/>
              <a:t> </a:t>
            </a:r>
            <a:r>
              <a:rPr lang="en-US" altLang="en-US" dirty="0" err="1"/>
              <a:t>những</a:t>
            </a:r>
            <a:r>
              <a:rPr lang="en-US" altLang="en-US" dirty="0"/>
              <a:t> </a:t>
            </a:r>
            <a:r>
              <a:rPr lang="en-US" altLang="en-US" dirty="0" err="1"/>
              <a:t>năm</a:t>
            </a:r>
            <a:r>
              <a:rPr lang="en-US" altLang="en-US" dirty="0"/>
              <a:t> 1940, </a:t>
            </a:r>
            <a:r>
              <a:rPr lang="en-US" altLang="en-US" dirty="0" err="1"/>
              <a:t>đại</a:t>
            </a:r>
            <a:r>
              <a:rPr lang="en-US" altLang="en-US" dirty="0"/>
              <a:t> </a:t>
            </a:r>
            <a:r>
              <a:rPr lang="en-US" altLang="en-US" dirty="0" err="1"/>
              <a:t>học</a:t>
            </a:r>
            <a:r>
              <a:rPr lang="en-US" altLang="en-US" dirty="0"/>
              <a:t> Harvard Mark I </a:t>
            </a:r>
            <a:r>
              <a:rPr lang="en-US" altLang="en-US" dirty="0" err="1"/>
              <a:t>cho</a:t>
            </a:r>
            <a:r>
              <a:rPr lang="en-US" altLang="en-US" dirty="0"/>
              <a:t> </a:t>
            </a:r>
            <a:r>
              <a:rPr lang="en-US" altLang="en-US" dirty="0" err="1"/>
              <a:t>ra</a:t>
            </a:r>
            <a:r>
              <a:rPr lang="en-US" altLang="en-US" dirty="0"/>
              <a:t> </a:t>
            </a:r>
            <a:r>
              <a:rPr lang="en-US" altLang="en-US" dirty="0" err="1"/>
              <a:t>đời</a:t>
            </a:r>
            <a:r>
              <a:rPr lang="en-US" altLang="en-US" dirty="0"/>
              <a:t> </a:t>
            </a:r>
            <a:r>
              <a:rPr lang="en-US" altLang="en-US" dirty="0" err="1"/>
              <a:t>máy</a:t>
            </a:r>
            <a:r>
              <a:rPr lang="en-US" altLang="en-US" dirty="0"/>
              <a:t> </a:t>
            </a:r>
            <a:r>
              <a:rPr lang="en-US" altLang="en-US" dirty="0" err="1"/>
              <a:t>tinh</a:t>
            </a:r>
            <a:r>
              <a:rPr lang="en-US" altLang="en-US" dirty="0"/>
              <a:t> Mark I. </a:t>
            </a:r>
            <a:r>
              <a:rPr lang="en-US" altLang="en-US" dirty="0" err="1"/>
              <a:t>Đây</a:t>
            </a:r>
            <a:r>
              <a:rPr lang="en-US" altLang="en-US" dirty="0"/>
              <a:t> </a:t>
            </a:r>
            <a:r>
              <a:rPr lang="en-US" altLang="en-US" dirty="0" err="1"/>
              <a:t>là</a:t>
            </a:r>
            <a:r>
              <a:rPr lang="en-US" altLang="en-US" dirty="0"/>
              <a:t> </a:t>
            </a:r>
            <a:r>
              <a:rPr lang="en-US" altLang="en-US" dirty="0" err="1"/>
              <a:t>máy</a:t>
            </a:r>
            <a:r>
              <a:rPr lang="en-US" altLang="en-US" dirty="0"/>
              <a:t> </a:t>
            </a:r>
            <a:r>
              <a:rPr lang="en-US" altLang="en-US" dirty="0" err="1"/>
              <a:t>tính</a:t>
            </a:r>
            <a:r>
              <a:rPr lang="en-US" altLang="en-US" dirty="0"/>
              <a:t> </a:t>
            </a:r>
            <a:r>
              <a:rPr lang="en-US" altLang="en-US" dirty="0" err="1"/>
              <a:t>cơ</a:t>
            </a:r>
            <a:r>
              <a:rPr lang="en-US" altLang="en-US" dirty="0"/>
              <a:t> </a:t>
            </a:r>
            <a:r>
              <a:rPr lang="en-US" altLang="en-US" dirty="0" err="1"/>
              <a:t>điện</a:t>
            </a:r>
            <a:r>
              <a:rPr lang="en-US" altLang="en-US" dirty="0"/>
              <a:t>, </a:t>
            </a:r>
            <a:r>
              <a:rPr lang="en-US" altLang="en-US" dirty="0" err="1"/>
              <a:t>có</a:t>
            </a:r>
            <a:r>
              <a:rPr lang="en-US" altLang="en-US" dirty="0"/>
              <a:t> </a:t>
            </a:r>
            <a:r>
              <a:rPr lang="en-US" altLang="en-US" dirty="0" err="1"/>
              <a:t>thiết</a:t>
            </a:r>
            <a:r>
              <a:rPr lang="en-US" altLang="en-US" dirty="0"/>
              <a:t> </a:t>
            </a:r>
            <a:r>
              <a:rPr lang="en-US" altLang="en-US" dirty="0" err="1"/>
              <a:t>bị</a:t>
            </a:r>
            <a:r>
              <a:rPr lang="en-US" altLang="en-US" dirty="0"/>
              <a:t> </a:t>
            </a:r>
            <a:r>
              <a:rPr lang="en-US" altLang="en-US" dirty="0" err="1"/>
              <a:t>cơ</a:t>
            </a:r>
            <a:r>
              <a:rPr lang="en-US" altLang="en-US" dirty="0"/>
              <a:t> </a:t>
            </a:r>
            <a:r>
              <a:rPr lang="en-US" altLang="en-US" dirty="0" err="1"/>
              <a:t>khí</a:t>
            </a:r>
            <a:r>
              <a:rPr lang="en-US" altLang="en-US" dirty="0"/>
              <a:t> </a:t>
            </a:r>
            <a:r>
              <a:rPr lang="en-US" altLang="en-US" dirty="0" err="1"/>
              <a:t>và</a:t>
            </a:r>
            <a:r>
              <a:rPr lang="en-US" altLang="en-US" dirty="0"/>
              <a:t> </a:t>
            </a:r>
            <a:r>
              <a:rPr lang="en-US" altLang="en-US" dirty="0" err="1"/>
              <a:t>thiết</a:t>
            </a:r>
            <a:r>
              <a:rPr lang="en-US" altLang="en-US" dirty="0"/>
              <a:t> </a:t>
            </a:r>
            <a:r>
              <a:rPr lang="en-US" altLang="en-US" dirty="0" err="1"/>
              <a:t>bị</a:t>
            </a:r>
            <a:r>
              <a:rPr lang="en-US" altLang="en-US" dirty="0"/>
              <a:t> </a:t>
            </a:r>
            <a:r>
              <a:rPr lang="en-US" altLang="en-US" dirty="0" err="1"/>
              <a:t>điện</a:t>
            </a:r>
            <a:r>
              <a:rPr lang="en-US" altLang="en-US" dirty="0"/>
              <a:t>.</a:t>
            </a:r>
          </a:p>
          <a:p>
            <a:r>
              <a:rPr lang="en-US" altLang="en-US" dirty="0" err="1"/>
              <a:t>Năm</a:t>
            </a:r>
            <a:r>
              <a:rPr lang="en-US" altLang="en-US" dirty="0"/>
              <a:t> 1946, </a:t>
            </a:r>
            <a:r>
              <a:rPr lang="en-US" altLang="en-US" dirty="0" err="1"/>
              <a:t>đại</a:t>
            </a:r>
            <a:r>
              <a:rPr lang="en-US" altLang="en-US" dirty="0"/>
              <a:t> </a:t>
            </a:r>
            <a:r>
              <a:rPr lang="en-US" altLang="en-US" dirty="0" err="1"/>
              <a:t>học</a:t>
            </a:r>
            <a:r>
              <a:rPr lang="en-US" altLang="en-US" dirty="0"/>
              <a:t> Pennsylvania </a:t>
            </a:r>
            <a:r>
              <a:rPr lang="en-US" altLang="en-US" dirty="0" err="1"/>
              <a:t>nghiên</a:t>
            </a:r>
            <a:r>
              <a:rPr lang="en-US" altLang="en-US" dirty="0"/>
              <a:t> </a:t>
            </a:r>
            <a:r>
              <a:rPr lang="en-US" altLang="en-US" dirty="0" err="1"/>
              <a:t>cứu</a:t>
            </a:r>
            <a:r>
              <a:rPr lang="en-US" altLang="en-US" dirty="0"/>
              <a:t> </a:t>
            </a:r>
            <a:r>
              <a:rPr lang="en-US" altLang="en-US" dirty="0" err="1"/>
              <a:t>chế</a:t>
            </a:r>
            <a:r>
              <a:rPr lang="en-US" altLang="en-US" dirty="0"/>
              <a:t> </a:t>
            </a:r>
            <a:r>
              <a:rPr lang="en-US" altLang="en-US" dirty="0" err="1"/>
              <a:t>tạo</a:t>
            </a:r>
            <a:r>
              <a:rPr lang="en-US" altLang="en-US" dirty="0"/>
              <a:t> </a:t>
            </a:r>
            <a:r>
              <a:rPr lang="en-US" altLang="en-US" dirty="0" err="1"/>
              <a:t>máy</a:t>
            </a:r>
            <a:r>
              <a:rPr lang="en-US" altLang="en-US" dirty="0"/>
              <a:t> </a:t>
            </a:r>
            <a:r>
              <a:rPr lang="en-US" altLang="zh-CN" dirty="0">
                <a:ea typeface="SimSun" panose="02010600030101010101" pitchFamily="2" charset="-122"/>
              </a:rPr>
              <a:t>“</a:t>
            </a:r>
            <a:r>
              <a:rPr lang="en-US" altLang="zh-CN" dirty="0" err="1">
                <a:ea typeface="SimSun" panose="02010600030101010101" pitchFamily="2" charset="-122"/>
              </a:rPr>
              <a:t>Tích</a:t>
            </a:r>
            <a:r>
              <a:rPr lang="en-US" altLang="zh-CN" dirty="0">
                <a:ea typeface="SimSun" panose="02010600030101010101" pitchFamily="2" charset="-122"/>
              </a:rPr>
              <a:t> </a:t>
            </a:r>
            <a:r>
              <a:rPr lang="en-US" altLang="zh-CN" dirty="0" err="1">
                <a:ea typeface="SimSun" panose="02010600030101010101" pitchFamily="2" charset="-122"/>
              </a:rPr>
              <a:t>phân</a:t>
            </a:r>
            <a:r>
              <a:rPr lang="en-US" altLang="zh-CN" dirty="0">
                <a:ea typeface="SimSun" panose="02010600030101010101" pitchFamily="2" charset="-122"/>
              </a:rPr>
              <a:t> </a:t>
            </a:r>
            <a:r>
              <a:rPr lang="en-US" altLang="zh-CN" dirty="0" err="1">
                <a:ea typeface="SimSun" panose="02010600030101010101" pitchFamily="2" charset="-122"/>
              </a:rPr>
              <a:t>số</a:t>
            </a:r>
            <a:r>
              <a:rPr lang="en-US" altLang="zh-CN" dirty="0">
                <a:ea typeface="SimSun" panose="02010600030101010101" pitchFamily="2" charset="-122"/>
              </a:rPr>
              <a:t> </a:t>
            </a:r>
            <a:r>
              <a:rPr lang="en-US" altLang="zh-CN" dirty="0" err="1">
                <a:ea typeface="SimSun" panose="02010600030101010101" pitchFamily="2" charset="-122"/>
              </a:rPr>
              <a:t>điện</a:t>
            </a:r>
            <a:r>
              <a:rPr lang="en-US" altLang="zh-CN" dirty="0">
                <a:ea typeface="SimSun" panose="02010600030101010101" pitchFamily="2" charset="-122"/>
              </a:rPr>
              <a:t> </a:t>
            </a:r>
            <a:r>
              <a:rPr lang="en-US" altLang="zh-CN" dirty="0" err="1">
                <a:ea typeface="SimSun" panose="02010600030101010101" pitchFamily="2" charset="-122"/>
              </a:rPr>
              <a:t>tử</a:t>
            </a:r>
            <a:r>
              <a:rPr lang="en-US" altLang="zh-CN" dirty="0">
                <a:ea typeface="SimSun" panose="02010600030101010101" pitchFamily="2" charset="-122"/>
              </a:rPr>
              <a:t> </a:t>
            </a:r>
            <a:r>
              <a:rPr lang="en-US" altLang="zh-CN" dirty="0" err="1">
                <a:ea typeface="SimSun" panose="02010600030101010101" pitchFamily="2" charset="-122"/>
              </a:rPr>
              <a:t>và</a:t>
            </a:r>
            <a:r>
              <a:rPr lang="en-US" altLang="zh-CN" dirty="0">
                <a:ea typeface="SimSun" panose="02010600030101010101" pitchFamily="2" charset="-122"/>
              </a:rPr>
              <a:t> </a:t>
            </a:r>
            <a:r>
              <a:rPr lang="en-US" altLang="zh-CN" dirty="0" err="1">
                <a:ea typeface="SimSun" panose="02010600030101010101" pitchFamily="2" charset="-122"/>
              </a:rPr>
              <a:t>máy</a:t>
            </a:r>
            <a:r>
              <a:rPr lang="en-US" altLang="zh-CN" dirty="0">
                <a:ea typeface="SimSun" panose="02010600030101010101" pitchFamily="2" charset="-122"/>
              </a:rPr>
              <a:t> </a:t>
            </a:r>
            <a:r>
              <a:rPr lang="en-US" altLang="zh-CN" dirty="0" err="1">
                <a:ea typeface="SimSun" panose="02010600030101010101" pitchFamily="2" charset="-122"/>
              </a:rPr>
              <a:t>tính</a:t>
            </a:r>
            <a:r>
              <a:rPr lang="en-US" altLang="zh-CN" dirty="0">
                <a:ea typeface="SimSun" panose="02010600030101010101" pitchFamily="2" charset="-122"/>
              </a:rPr>
              <a:t>”  (Electronic Numerical Integrator and Computer), </a:t>
            </a:r>
            <a:r>
              <a:rPr lang="en-US" altLang="zh-CN" dirty="0" err="1">
                <a:ea typeface="SimSun" panose="02010600030101010101" pitchFamily="2" charset="-122"/>
              </a:rPr>
              <a:t>viết</a:t>
            </a:r>
            <a:r>
              <a:rPr lang="en-US" altLang="zh-CN" dirty="0">
                <a:ea typeface="SimSun" panose="02010600030101010101" pitchFamily="2" charset="-122"/>
              </a:rPr>
              <a:t> </a:t>
            </a:r>
            <a:r>
              <a:rPr lang="en-US" altLang="zh-CN" dirty="0" err="1">
                <a:ea typeface="SimSun" panose="02010600030101010101" pitchFamily="2" charset="-122"/>
              </a:rPr>
              <a:t>tắt</a:t>
            </a:r>
            <a:r>
              <a:rPr lang="en-US" altLang="zh-CN" dirty="0">
                <a:ea typeface="SimSun" panose="02010600030101010101" pitchFamily="2" charset="-122"/>
              </a:rPr>
              <a:t> </a:t>
            </a:r>
            <a:r>
              <a:rPr lang="en-US" altLang="zh-CN" dirty="0" err="1">
                <a:ea typeface="SimSun" panose="02010600030101010101" pitchFamily="2" charset="-122"/>
              </a:rPr>
              <a:t>là</a:t>
            </a:r>
            <a:r>
              <a:rPr lang="en-US" altLang="zh-CN" dirty="0">
                <a:ea typeface="SimSun" panose="02010600030101010101" pitchFamily="2" charset="-122"/>
              </a:rPr>
              <a:t> ENIAC.</a:t>
            </a:r>
          </a:p>
          <a:p>
            <a:r>
              <a:rPr lang="en-US" altLang="zh-CN" dirty="0" err="1">
                <a:ea typeface="SimSun" panose="02010600030101010101" pitchFamily="2" charset="-122"/>
              </a:rPr>
              <a:t>Vào</a:t>
            </a:r>
            <a:r>
              <a:rPr lang="en-US" altLang="zh-CN" dirty="0">
                <a:ea typeface="SimSun" panose="02010600030101010101" pitchFamily="2" charset="-122"/>
              </a:rPr>
              <a:t> </a:t>
            </a:r>
            <a:r>
              <a:rPr lang="en-US" altLang="zh-CN" dirty="0" err="1">
                <a:ea typeface="SimSun" panose="02010600030101010101" pitchFamily="2" charset="-122"/>
              </a:rPr>
              <a:t>những</a:t>
            </a:r>
            <a:r>
              <a:rPr lang="en-US" altLang="zh-CN" dirty="0">
                <a:ea typeface="SimSun" panose="02010600030101010101" pitchFamily="2" charset="-122"/>
              </a:rPr>
              <a:t> </a:t>
            </a:r>
            <a:r>
              <a:rPr lang="en-US" altLang="zh-CN" dirty="0" err="1">
                <a:ea typeface="SimSun" panose="02010600030101010101" pitchFamily="2" charset="-122"/>
              </a:rPr>
              <a:t>năm</a:t>
            </a:r>
            <a:r>
              <a:rPr lang="en-US" altLang="zh-CN" dirty="0">
                <a:ea typeface="SimSun" panose="02010600030101010101" pitchFamily="2" charset="-122"/>
              </a:rPr>
              <a:t> 1950, </a:t>
            </a:r>
            <a:r>
              <a:rPr lang="en-US" altLang="zh-CN" dirty="0" err="1">
                <a:ea typeface="SimSun" panose="02010600030101010101" pitchFamily="2" charset="-122"/>
              </a:rPr>
              <a:t>máy</a:t>
            </a:r>
            <a:r>
              <a:rPr lang="en-US" altLang="zh-CN" dirty="0">
                <a:ea typeface="SimSun" panose="02010600030101010101" pitchFamily="2" charset="-122"/>
              </a:rPr>
              <a:t> </a:t>
            </a:r>
            <a:r>
              <a:rPr lang="en-US" altLang="zh-CN" dirty="0" err="1">
                <a:ea typeface="SimSun" panose="02010600030101010101" pitchFamily="2" charset="-122"/>
              </a:rPr>
              <a:t>tính</a:t>
            </a:r>
            <a:r>
              <a:rPr lang="en-US" altLang="zh-CN" dirty="0">
                <a:ea typeface="SimSun" panose="02010600030101010101" pitchFamily="2" charset="-122"/>
              </a:rPr>
              <a:t> </a:t>
            </a:r>
            <a:r>
              <a:rPr lang="en-US" altLang="zh-CN" dirty="0" err="1">
                <a:ea typeface="SimSun" panose="02010600030101010101" pitchFamily="2" charset="-122"/>
              </a:rPr>
              <a:t>chủ</a:t>
            </a:r>
            <a:r>
              <a:rPr lang="en-US" altLang="zh-CN" dirty="0">
                <a:ea typeface="SimSun" panose="02010600030101010101" pitchFamily="2" charset="-122"/>
              </a:rPr>
              <a:t> </a:t>
            </a:r>
            <a:r>
              <a:rPr lang="en-US" altLang="zh-CN" dirty="0" err="1">
                <a:ea typeface="SimSun" panose="02010600030101010101" pitchFamily="2" charset="-122"/>
              </a:rPr>
              <a:t>yếu</a:t>
            </a:r>
            <a:r>
              <a:rPr lang="en-US" altLang="zh-CN" dirty="0">
                <a:ea typeface="SimSun" panose="02010600030101010101" pitchFamily="2" charset="-122"/>
              </a:rPr>
              <a:t> </a:t>
            </a:r>
            <a:r>
              <a:rPr lang="en-US" altLang="zh-CN" dirty="0" err="1">
                <a:ea typeface="SimSun" panose="02010600030101010101" pitchFamily="2" charset="-122"/>
              </a:rPr>
              <a:t>của</a:t>
            </a:r>
            <a:r>
              <a:rPr lang="en-US" altLang="zh-CN" dirty="0">
                <a:ea typeface="SimSun" panose="02010600030101010101" pitchFamily="2" charset="-122"/>
              </a:rPr>
              <a:t> IBM (</a:t>
            </a:r>
            <a:r>
              <a:rPr lang="en-US" altLang="en-US" dirty="0"/>
              <a:t>International Business Machines) </a:t>
            </a:r>
            <a:r>
              <a:rPr lang="en-US" altLang="en-US" dirty="0" err="1"/>
              <a:t>và</a:t>
            </a:r>
            <a:r>
              <a:rPr lang="en-US" altLang="en-US" dirty="0"/>
              <a:t> CDC (Control Data Corporation)</a:t>
            </a:r>
          </a:p>
          <a:p>
            <a:endParaRPr lang="en-US" dirty="0"/>
          </a:p>
        </p:txBody>
      </p:sp>
    </p:spTree>
    <p:extLst>
      <p:ext uri="{BB962C8B-B14F-4D97-AF65-F5344CB8AC3E}">
        <p14:creationId xmlns:p14="http://schemas.microsoft.com/office/powerpoint/2010/main" val="3926057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r>
              <a:rPr lang="en-US" altLang="en-US"/>
              <a:t>Mã giả</a:t>
            </a:r>
          </a:p>
        </p:txBody>
      </p:sp>
      <p:sp>
        <p:nvSpPr>
          <p:cNvPr id="34819" name="Content Placeholder 5"/>
          <p:cNvSpPr>
            <a:spLocks noGrp="1"/>
          </p:cNvSpPr>
          <p:nvPr>
            <p:ph idx="1"/>
          </p:nvPr>
        </p:nvSpPr>
        <p:spPr/>
        <p:txBody>
          <a:bodyPr/>
          <a:lstStyle/>
          <a:p>
            <a:r>
              <a:rPr lang="en-US" altLang="en-US"/>
              <a:t>Mã giả là ngôn ngữ nháy (bắt chước) theo một ngôn ngữ lập trình nào đó nhưng không bị ràng buộc bởi quy định nào của cú pháp.</a:t>
            </a:r>
          </a:p>
          <a:p>
            <a:endParaRPr lang="en-US" altLang="en-US"/>
          </a:p>
          <a:p>
            <a:r>
              <a:rPr lang="en-US" altLang="en-US"/>
              <a:t>Ví dụ :</a:t>
            </a:r>
          </a:p>
          <a:p>
            <a:pPr lvl="1"/>
            <a:r>
              <a:rPr lang="en-US" altLang="en-US"/>
              <a:t>Nhập biến n cho đến khi n không nhỏ hơn 0</a:t>
            </a:r>
          </a:p>
          <a:p>
            <a:pPr lvl="1"/>
            <a:r>
              <a:rPr lang="en-US" altLang="en-US"/>
              <a:t>Gọi hàm n giai thừa</a:t>
            </a:r>
          </a:p>
          <a:p>
            <a:pPr lvl="1"/>
            <a:r>
              <a:rPr lang="en-US" altLang="en-US"/>
              <a:t>Hiện kết quả ra màn hình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lstStyle/>
          <a:p>
            <a:r>
              <a:rPr lang="en-US" altLang="en-US"/>
              <a:t>Mã giả</a:t>
            </a:r>
          </a:p>
        </p:txBody>
      </p:sp>
      <p:sp>
        <p:nvSpPr>
          <p:cNvPr id="35843" name="TextBox 1"/>
          <p:cNvSpPr txBox="1">
            <a:spLocks noChangeArrowheads="1"/>
          </p:cNvSpPr>
          <p:nvPr/>
        </p:nvSpPr>
        <p:spPr bwMode="auto">
          <a:xfrm>
            <a:off x="962025" y="2101850"/>
            <a:ext cx="688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Font typeface="Wingdings" panose="05000000000000000000" pitchFamily="2" charset="2"/>
              <a:buChar char="v"/>
              <a:defRPr sz="2800">
                <a:solidFill>
                  <a:schemeClr val="tx1"/>
                </a:solidFill>
                <a:latin typeface="Times New Roman" panose="02020603050405020304" pitchFamily="18" charset="0"/>
                <a:cs typeface="Times New Roman" panose="02020603050405020304" pitchFamily="18" charset="0"/>
              </a:defRPr>
            </a:lvl1pPr>
            <a:lvl2pPr marL="742950" indent="-285750">
              <a:spcBef>
                <a:spcPts val="5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2pPr>
            <a:lvl3pPr marL="1143000" indent="-228600">
              <a:spcBef>
                <a:spcPts val="500"/>
              </a:spcBef>
              <a:buFont typeface="Wingdings" panose="05000000000000000000" pitchFamily="2" charset="2"/>
              <a:buChar char="ü"/>
              <a:defRPr sz="2000">
                <a:solidFill>
                  <a:schemeClr val="tx1"/>
                </a:solidFill>
                <a:latin typeface="Times New Roman" panose="02020603050405020304" pitchFamily="18" charset="0"/>
                <a:cs typeface="Times New Roman" panose="02020603050405020304" pitchFamily="18" charset="0"/>
              </a:defRPr>
            </a:lvl3pPr>
            <a:lvl4pPr marL="16002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4pPr>
            <a:lvl5pPr marL="20574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a:solidFill>
                  <a:srgbClr val="210DB3"/>
                </a:solidFill>
                <a:latin typeface="Calibri" panose="020F0502020204030204" pitchFamily="34" charset="0"/>
                <a:cs typeface="Arial" panose="020B0604020202020204" pitchFamily="34" charset="0"/>
              </a:rPr>
              <a:t>Pseudocode  = English/Vietnamese     +    Code</a:t>
            </a:r>
          </a:p>
        </p:txBody>
      </p:sp>
      <p:sp>
        <p:nvSpPr>
          <p:cNvPr id="3" name="Left Brace 2"/>
          <p:cNvSpPr>
            <a:spLocks/>
          </p:cNvSpPr>
          <p:nvPr/>
        </p:nvSpPr>
        <p:spPr bwMode="auto">
          <a:xfrm rot="-5400000">
            <a:off x="4589463" y="1284288"/>
            <a:ext cx="168275" cy="2860675"/>
          </a:xfrm>
          <a:prstGeom prst="leftBrace">
            <a:avLst>
              <a:gd name="adj1" fmla="val 71935"/>
              <a:gd name="adj2" fmla="val 51361"/>
            </a:avLst>
          </a:prstGeom>
          <a:noFill/>
          <a:ln w="63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vert="eaVert" anchor="ctr"/>
          <a:lstStyle/>
          <a:p>
            <a:pPr algn="ctr" eaLnBrk="1" fontAlgn="auto" hangingPunct="1">
              <a:spcBef>
                <a:spcPts val="0"/>
              </a:spcBef>
              <a:spcAft>
                <a:spcPts val="0"/>
              </a:spcAft>
              <a:defRPr/>
            </a:pPr>
            <a:endParaRPr lang="en-US">
              <a:latin typeface="+mn-lt"/>
              <a:cs typeface="+mn-cs"/>
            </a:endParaRPr>
          </a:p>
        </p:txBody>
      </p:sp>
      <p:sp>
        <p:nvSpPr>
          <p:cNvPr id="9" name="Left Brace 8"/>
          <p:cNvSpPr>
            <a:spLocks/>
          </p:cNvSpPr>
          <p:nvPr/>
        </p:nvSpPr>
        <p:spPr bwMode="auto">
          <a:xfrm rot="-5400000">
            <a:off x="7308850" y="2263775"/>
            <a:ext cx="144463" cy="830263"/>
          </a:xfrm>
          <a:prstGeom prst="leftBrace">
            <a:avLst>
              <a:gd name="adj1" fmla="val 61144"/>
              <a:gd name="adj2" fmla="val 51361"/>
            </a:avLst>
          </a:prstGeom>
          <a:noFill/>
          <a:ln w="63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vert="eaVert" anchor="ctr"/>
          <a:lstStyle/>
          <a:p>
            <a:pPr algn="ctr" eaLnBrk="1" fontAlgn="auto" hangingPunct="1">
              <a:spcBef>
                <a:spcPts val="0"/>
              </a:spcBef>
              <a:spcAft>
                <a:spcPts val="0"/>
              </a:spcAft>
              <a:defRPr/>
            </a:pPr>
            <a:endParaRPr lang="en-US">
              <a:latin typeface="+mn-lt"/>
              <a:cs typeface="+mn-cs"/>
            </a:endParaRPr>
          </a:p>
        </p:txBody>
      </p:sp>
      <p:sp>
        <p:nvSpPr>
          <p:cNvPr id="35846" name="TextBox 3"/>
          <p:cNvSpPr txBox="1">
            <a:spLocks noChangeArrowheads="1"/>
          </p:cNvSpPr>
          <p:nvPr/>
        </p:nvSpPr>
        <p:spPr bwMode="auto">
          <a:xfrm>
            <a:off x="1793876" y="4086225"/>
            <a:ext cx="36808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Font typeface="Wingdings" panose="05000000000000000000" pitchFamily="2" charset="2"/>
              <a:buChar char="v"/>
              <a:defRPr sz="2800">
                <a:solidFill>
                  <a:schemeClr val="tx1"/>
                </a:solidFill>
                <a:latin typeface="Times New Roman" panose="02020603050405020304" pitchFamily="18" charset="0"/>
                <a:cs typeface="Times New Roman" panose="02020603050405020304" pitchFamily="18" charset="0"/>
              </a:defRPr>
            </a:lvl1pPr>
            <a:lvl2pPr marL="742950" indent="-285750">
              <a:spcBef>
                <a:spcPts val="5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2pPr>
            <a:lvl3pPr marL="1143000" indent="-228600">
              <a:spcBef>
                <a:spcPts val="500"/>
              </a:spcBef>
              <a:buFont typeface="Wingdings" panose="05000000000000000000" pitchFamily="2" charset="2"/>
              <a:buChar char="ü"/>
              <a:defRPr sz="2000">
                <a:solidFill>
                  <a:schemeClr val="tx1"/>
                </a:solidFill>
                <a:latin typeface="Times New Roman" panose="02020603050405020304" pitchFamily="18" charset="0"/>
                <a:cs typeface="Times New Roman" panose="02020603050405020304" pitchFamily="18" charset="0"/>
              </a:defRPr>
            </a:lvl3pPr>
            <a:lvl4pPr marL="16002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4pPr>
            <a:lvl5pPr marL="20574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Cú pháp không đòi hỏi quá chặt chẽ để hỗ trợ việc dễ đọc</a:t>
            </a:r>
          </a:p>
        </p:txBody>
      </p:sp>
      <p:sp>
        <p:nvSpPr>
          <p:cNvPr id="35847" name="TextBox 9"/>
          <p:cNvSpPr txBox="1">
            <a:spLocks noChangeArrowheads="1"/>
          </p:cNvSpPr>
          <p:nvPr/>
        </p:nvSpPr>
        <p:spPr bwMode="auto">
          <a:xfrm>
            <a:off x="6011863" y="4083050"/>
            <a:ext cx="28940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Font typeface="Wingdings" panose="05000000000000000000" pitchFamily="2" charset="2"/>
              <a:buChar char="v"/>
              <a:defRPr sz="2800">
                <a:solidFill>
                  <a:schemeClr val="tx1"/>
                </a:solidFill>
                <a:latin typeface="Times New Roman" panose="02020603050405020304" pitchFamily="18" charset="0"/>
                <a:cs typeface="Times New Roman" panose="02020603050405020304" pitchFamily="18" charset="0"/>
              </a:defRPr>
            </a:lvl1pPr>
            <a:lvl2pPr marL="742950" indent="-285750">
              <a:spcBef>
                <a:spcPts val="500"/>
              </a:spcBef>
              <a:buFont typeface="Arial" panose="020B0604020202020204" pitchFamily="34" charset="0"/>
              <a:buChar char="•"/>
              <a:defRPr sz="2400">
                <a:solidFill>
                  <a:schemeClr val="tx1"/>
                </a:solidFill>
                <a:latin typeface="Times New Roman" panose="02020603050405020304" pitchFamily="18" charset="0"/>
                <a:cs typeface="Times New Roman" panose="02020603050405020304" pitchFamily="18" charset="0"/>
              </a:defRPr>
            </a:lvl2pPr>
            <a:lvl3pPr marL="1143000" indent="-228600">
              <a:spcBef>
                <a:spcPts val="500"/>
              </a:spcBef>
              <a:buFont typeface="Wingdings" panose="05000000000000000000" pitchFamily="2" charset="2"/>
              <a:buChar char="ü"/>
              <a:defRPr sz="2000">
                <a:solidFill>
                  <a:schemeClr val="tx1"/>
                </a:solidFill>
                <a:latin typeface="Times New Roman" panose="02020603050405020304" pitchFamily="18" charset="0"/>
                <a:cs typeface="Times New Roman" panose="02020603050405020304" pitchFamily="18" charset="0"/>
              </a:defRPr>
            </a:lvl3pPr>
            <a:lvl4pPr marL="16002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4pPr>
            <a:lvl5pPr marL="2057400" indent="-228600">
              <a:spcBef>
                <a:spcPts val="500"/>
              </a:spcBef>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ts val="500"/>
              </a:spcBef>
              <a:spcAft>
                <a:spcPct val="0"/>
              </a:spcAft>
              <a:buFont typeface="Arial" panose="020B0604020202020204" pitchFamily="34" charset="0"/>
              <a:buChar char="•"/>
              <a:defRPr>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Lệnh điều khiển thực thi</a:t>
            </a:r>
          </a:p>
          <a:p>
            <a:pPr eaLnBrk="1" hangingPunct="1">
              <a:spcBef>
                <a:spcPct val="0"/>
              </a:spcBef>
              <a:buFontTx/>
              <a:buAutoNum type="arabicPeriod"/>
            </a:pPr>
            <a:r>
              <a:rPr lang="en-US" altLang="en-US" sz="2000">
                <a:latin typeface="Arial" panose="020B0604020202020204" pitchFamily="34" charset="0"/>
                <a:cs typeface="Arial" panose="020B0604020202020204" pitchFamily="34" charset="0"/>
              </a:rPr>
              <a:t>Tuần tự</a:t>
            </a:r>
          </a:p>
          <a:p>
            <a:pPr eaLnBrk="1" hangingPunct="1">
              <a:spcBef>
                <a:spcPct val="0"/>
              </a:spcBef>
              <a:buFontTx/>
              <a:buAutoNum type="arabicPeriod"/>
            </a:pPr>
            <a:r>
              <a:rPr lang="en-US" altLang="en-US" sz="2000">
                <a:latin typeface="Arial" panose="020B0604020202020204" pitchFamily="34" charset="0"/>
                <a:cs typeface="Arial" panose="020B0604020202020204" pitchFamily="34" charset="0"/>
              </a:rPr>
              <a:t>Rẽ nhánh</a:t>
            </a:r>
          </a:p>
          <a:p>
            <a:pPr eaLnBrk="1" hangingPunct="1">
              <a:spcBef>
                <a:spcPct val="0"/>
              </a:spcBef>
              <a:buFontTx/>
              <a:buAutoNum type="arabicPeriod"/>
            </a:pPr>
            <a:r>
              <a:rPr lang="en-US" altLang="en-US" sz="2000">
                <a:latin typeface="Arial" panose="020B0604020202020204" pitchFamily="34" charset="0"/>
                <a:cs typeface="Arial" panose="020B0604020202020204" pitchFamily="34" charset="0"/>
              </a:rPr>
              <a:t>Lặp</a:t>
            </a:r>
          </a:p>
        </p:txBody>
      </p:sp>
      <p:cxnSp>
        <p:nvCxnSpPr>
          <p:cNvPr id="12" name="Straight Connector 11"/>
          <p:cNvCxnSpPr>
            <a:stCxn id="3" idx="1"/>
          </p:cNvCxnSpPr>
          <p:nvPr/>
        </p:nvCxnSpPr>
        <p:spPr>
          <a:xfrm flipH="1">
            <a:off x="3502025" y="2905125"/>
            <a:ext cx="1147763" cy="1146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49" name="Straight Connector 13"/>
          <p:cNvCxnSpPr>
            <a:cxnSpLocks noChangeShapeType="1"/>
          </p:cNvCxnSpPr>
          <p:nvPr/>
        </p:nvCxnSpPr>
        <p:spPr bwMode="auto">
          <a:xfrm>
            <a:off x="7388225" y="2719388"/>
            <a:ext cx="173038" cy="1363662"/>
          </a:xfrm>
          <a:prstGeom prst="line">
            <a:avLst/>
          </a:prstGeom>
          <a:noFill/>
          <a:ln w="6350" algn="ctr">
            <a:solidFill>
              <a:schemeClr val="accent1"/>
            </a:solidFill>
            <a:miter lim="800000"/>
            <a:headEnd/>
            <a:tailE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r>
              <a:rPr lang="en-US" altLang="en-US"/>
              <a:t>Mã giả</a:t>
            </a:r>
          </a:p>
        </p:txBody>
      </p:sp>
      <p:sp>
        <p:nvSpPr>
          <p:cNvPr id="37892" name="Content Placeholder 2"/>
          <p:cNvSpPr>
            <a:spLocks noGrp="1"/>
          </p:cNvSpPr>
          <p:nvPr>
            <p:ph sz="quarter" idx="10"/>
          </p:nvPr>
        </p:nvSpPr>
        <p:spPr>
          <a:xfrm>
            <a:off x="4565373" y="1217613"/>
            <a:ext cx="4459357" cy="4752975"/>
          </a:xfrm>
        </p:spPr>
        <p:txBody>
          <a:bodyPr/>
          <a:lstStyle/>
          <a:p>
            <a:r>
              <a:rPr lang="en-US" altLang="en-US"/>
              <a:t>Phần thân của giải thuật</a:t>
            </a:r>
          </a:p>
          <a:p>
            <a:pPr lvl="1"/>
            <a:r>
              <a:rPr lang="en-US" altLang="en-US"/>
              <a:t>Các phát biểu</a:t>
            </a:r>
          </a:p>
          <a:p>
            <a:pPr lvl="1"/>
            <a:r>
              <a:rPr lang="en-US" altLang="en-US"/>
              <a:t>Chỉ số phát biểu</a:t>
            </a:r>
          </a:p>
          <a:p>
            <a:pPr lvl="1"/>
            <a:r>
              <a:rPr lang="en-US" altLang="en-US"/>
              <a:t>Các biến</a:t>
            </a:r>
          </a:p>
          <a:p>
            <a:pPr lvl="1"/>
            <a:r>
              <a:rPr lang="en-US" altLang="en-US"/>
              <a:t>Chú thích</a:t>
            </a:r>
          </a:p>
          <a:p>
            <a:pPr lvl="1"/>
            <a:r>
              <a:rPr lang="en-US" altLang="en-US"/>
              <a:t>Các cấu trúc điều khiển</a:t>
            </a:r>
          </a:p>
        </p:txBody>
      </p:sp>
      <p:sp>
        <p:nvSpPr>
          <p:cNvPr id="37891" name="Content Placeholder 1"/>
          <p:cNvSpPr>
            <a:spLocks noGrp="1"/>
          </p:cNvSpPr>
          <p:nvPr>
            <p:ph sz="quarter" idx="11"/>
          </p:nvPr>
        </p:nvSpPr>
        <p:spPr>
          <a:xfrm>
            <a:off x="106017" y="1217612"/>
            <a:ext cx="4291468" cy="4752975"/>
          </a:xfrm>
        </p:spPr>
        <p:txBody>
          <a:bodyPr/>
          <a:lstStyle/>
          <a:p>
            <a:pPr eaLnBrk="1" hangingPunct="1"/>
            <a:r>
              <a:rPr lang="en-US" altLang="en-US"/>
              <a:t>Phần đầu của giải thuật</a:t>
            </a:r>
          </a:p>
          <a:p>
            <a:pPr lvl="1"/>
            <a:r>
              <a:rPr lang="en-US" altLang="en-US"/>
              <a:t>Tên giải thuật</a:t>
            </a:r>
          </a:p>
          <a:p>
            <a:pPr lvl="1"/>
            <a:r>
              <a:rPr lang="en-US" altLang="en-US"/>
              <a:t>Thông số và kiểu của nó</a:t>
            </a:r>
          </a:p>
          <a:p>
            <a:pPr lvl="1"/>
            <a:r>
              <a:rPr lang="en-US" altLang="en-US"/>
              <a:t>Mục đích của giải thuật</a:t>
            </a:r>
          </a:p>
          <a:p>
            <a:pPr lvl="1"/>
            <a:r>
              <a:rPr lang="en-US" altLang="en-US"/>
              <a:t>Điều kiện cần thỏa trước khi giải thuật thực thi</a:t>
            </a:r>
          </a:p>
          <a:p>
            <a:pPr lvl="1"/>
            <a:r>
              <a:rPr lang="en-US" altLang="en-US"/>
              <a:t>Điều kiện cần thỏa sau khi giải thuật thực thi</a:t>
            </a:r>
          </a:p>
          <a:p>
            <a:pPr lvl="1"/>
            <a:r>
              <a:rPr lang="en-US" altLang="en-US"/>
              <a:t>Giá trị trả về</a:t>
            </a:r>
          </a:p>
        </p:txBody>
      </p:sp>
      <p:grpSp>
        <p:nvGrpSpPr>
          <p:cNvPr id="10" name="Group 9"/>
          <p:cNvGrpSpPr/>
          <p:nvPr/>
        </p:nvGrpSpPr>
        <p:grpSpPr>
          <a:xfrm>
            <a:off x="5335528" y="4072323"/>
            <a:ext cx="2919046" cy="2100144"/>
            <a:chOff x="2189163" y="2011363"/>
            <a:chExt cx="3948112" cy="3840162"/>
          </a:xfrm>
        </p:grpSpPr>
        <p:sp>
          <p:nvSpPr>
            <p:cNvPr id="11" name="Rectangle 10"/>
            <p:cNvSpPr/>
            <p:nvPr/>
          </p:nvSpPr>
          <p:spPr>
            <a:xfrm>
              <a:off x="2193925" y="2011363"/>
              <a:ext cx="3943350" cy="10287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solidFill>
                    <a:schemeClr val="tx1"/>
                  </a:solidFill>
                  <a:latin typeface="Arial" charset="0"/>
                  <a:cs typeface="Arial" charset="0"/>
                </a:rPr>
                <a:t>Phần đầu của giải thuật</a:t>
              </a:r>
            </a:p>
          </p:txBody>
        </p:sp>
        <p:sp>
          <p:nvSpPr>
            <p:cNvPr id="12" name="Rectangle 11"/>
            <p:cNvSpPr/>
            <p:nvPr/>
          </p:nvSpPr>
          <p:spPr>
            <a:xfrm>
              <a:off x="2189163" y="3040063"/>
              <a:ext cx="3948112" cy="281146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solidFill>
                    <a:srgbClr val="1F4E79"/>
                  </a:solidFill>
                  <a:latin typeface="Arial" charset="0"/>
                  <a:cs typeface="Arial" charset="0"/>
                </a:rPr>
                <a:t>Phần thân của giải thuật</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t>Mã giả</a:t>
            </a:r>
          </a:p>
        </p:txBody>
      </p:sp>
      <p:sp>
        <p:nvSpPr>
          <p:cNvPr id="38915" name="Content Placeholder 2"/>
          <p:cNvSpPr>
            <a:spLocks noGrp="1"/>
          </p:cNvSpPr>
          <p:nvPr>
            <p:ph idx="1"/>
          </p:nvPr>
        </p:nvSpPr>
        <p:spPr/>
        <p:txBody>
          <a:bodyPr/>
          <a:lstStyle/>
          <a:p>
            <a:pPr marL="0" indent="0">
              <a:buNone/>
            </a:pPr>
            <a:r>
              <a:rPr lang="en-US" altLang="en-US" sz="2000"/>
              <a:t>1. Declare variables: dividend, divisor, quotient</a:t>
            </a:r>
          </a:p>
          <a:p>
            <a:pPr marL="0" indent="0">
              <a:buNone/>
            </a:pPr>
            <a:r>
              <a:rPr lang="en-US" altLang="en-US" sz="2000"/>
              <a:t>2. Prompt user to enter dividend and divisor</a:t>
            </a:r>
          </a:p>
          <a:p>
            <a:pPr marL="0" indent="0">
              <a:buNone/>
            </a:pPr>
            <a:r>
              <a:rPr lang="en-US" altLang="en-US" sz="2000"/>
              <a:t>3. Get dividend and divisor</a:t>
            </a:r>
          </a:p>
          <a:p>
            <a:pPr marL="0" indent="0">
              <a:buNone/>
            </a:pPr>
            <a:r>
              <a:rPr lang="en-US" altLang="en-US" sz="2000"/>
              <a:t>4. IF divisor is equal to zero, THEN</a:t>
            </a:r>
          </a:p>
          <a:p>
            <a:pPr marL="454025" lvl="1" indent="0">
              <a:buNone/>
            </a:pPr>
            <a:r>
              <a:rPr lang="en-US" altLang="en-US" sz="2000"/>
              <a:t>4.1. DO</a:t>
            </a:r>
          </a:p>
          <a:p>
            <a:pPr marL="914400" lvl="2" indent="0">
              <a:buNone/>
            </a:pPr>
            <a:r>
              <a:rPr lang="en-US" altLang="en-US" sz="1800"/>
              <a:t>4.1.1. Display error message, “divisor must be non-zero”</a:t>
            </a:r>
          </a:p>
          <a:p>
            <a:pPr marL="914400" lvl="2" indent="0">
              <a:buNone/>
            </a:pPr>
            <a:r>
              <a:rPr lang="en-US" altLang="en-US" sz="1800"/>
              <a:t>4.1.2. Prompt user to enter divisor</a:t>
            </a:r>
          </a:p>
          <a:p>
            <a:pPr marL="454025" lvl="1" indent="0">
              <a:buNone/>
            </a:pPr>
            <a:r>
              <a:rPr lang="en-US" altLang="en-US" sz="2000"/>
              <a:t>4.1.3. Get divisor</a:t>
            </a:r>
          </a:p>
          <a:p>
            <a:pPr marL="914400" lvl="2" indent="0">
              <a:buNone/>
            </a:pPr>
            <a:r>
              <a:rPr lang="en-US" altLang="en-US" sz="1800"/>
              <a:t>4.2. WHILE divisor is equal to zero</a:t>
            </a:r>
          </a:p>
          <a:p>
            <a:pPr marL="0" indent="0">
              <a:buNone/>
            </a:pPr>
            <a:r>
              <a:rPr lang="en-US" altLang="en-US" sz="2000"/>
              <a:t>5. ENDIF</a:t>
            </a:r>
          </a:p>
          <a:p>
            <a:pPr marL="0" indent="0">
              <a:buNone/>
            </a:pPr>
            <a:r>
              <a:rPr lang="en-US" altLang="en-US" sz="2000"/>
              <a:t>6. Display dividend and divisor</a:t>
            </a:r>
          </a:p>
          <a:p>
            <a:pPr marL="0" indent="0">
              <a:buNone/>
            </a:pPr>
            <a:r>
              <a:rPr lang="en-US" altLang="en-US" sz="2000"/>
              <a:t>7. Calculate quotient as dividend/divisor</a:t>
            </a:r>
          </a:p>
          <a:p>
            <a:pPr marL="0" indent="0">
              <a:buNone/>
            </a:pPr>
            <a:r>
              <a:rPr lang="en-US" altLang="en-US" sz="2000"/>
              <a:t>8. Display quotient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4"/>
          <p:cNvSpPr>
            <a:spLocks noGrp="1"/>
          </p:cNvSpPr>
          <p:nvPr>
            <p:ph type="title"/>
          </p:nvPr>
        </p:nvSpPr>
        <p:spPr/>
        <p:txBody>
          <a:bodyPr/>
          <a:lstStyle/>
          <a:p>
            <a:r>
              <a:rPr lang="en-US" altLang="en-US"/>
              <a:t>Mã giả</a:t>
            </a:r>
          </a:p>
        </p:txBody>
      </p:sp>
      <p:sp>
        <p:nvSpPr>
          <p:cNvPr id="2" name="Content Placeholder 1"/>
          <p:cNvSpPr>
            <a:spLocks noGrp="1"/>
          </p:cNvSpPr>
          <p:nvPr>
            <p:ph idx="1"/>
          </p:nvPr>
        </p:nvSpPr>
        <p:spPr>
          <a:xfrm>
            <a:off x="304800" y="1014047"/>
            <a:ext cx="8610600" cy="5199184"/>
          </a:xfrm>
        </p:spPr>
        <p:txBody>
          <a:bodyPr/>
          <a:lstStyle/>
          <a:p>
            <a:pPr marL="0" indent="0">
              <a:buNone/>
              <a:tabLst>
                <a:tab pos="457200" algn="l"/>
                <a:tab pos="914400" algn="l"/>
                <a:tab pos="1371600" algn="l"/>
                <a:tab pos="1828800" algn="l"/>
                <a:tab pos="2286000" algn="l"/>
              </a:tabLst>
            </a:pPr>
            <a:r>
              <a:rPr lang="en-US" sz="2200"/>
              <a:t>Algorithm average (N là số nguyên)</a:t>
            </a:r>
          </a:p>
          <a:p>
            <a:pPr marL="0" indent="0">
              <a:buNone/>
              <a:tabLst>
                <a:tab pos="457200" algn="l"/>
                <a:tab pos="914400" algn="l"/>
                <a:tab pos="1371600" algn="l"/>
                <a:tab pos="1828800" algn="l"/>
                <a:tab pos="2286000" algn="l"/>
              </a:tabLst>
            </a:pPr>
            <a:r>
              <a:rPr lang="en-US" sz="2200"/>
              <a:t>	Precondition:	N lớn hơn hay bằng 0</a:t>
            </a:r>
          </a:p>
          <a:p>
            <a:pPr marL="2286000" indent="-2286000">
              <a:buNone/>
              <a:tabLst>
                <a:tab pos="457200" algn="l"/>
                <a:tab pos="914400" algn="l"/>
                <a:tab pos="1371600" algn="l"/>
                <a:tab pos="1828800" algn="l"/>
                <a:tab pos="2286000" algn="l"/>
              </a:tabLst>
            </a:pPr>
            <a:r>
              <a:rPr lang="en-US" sz="2200"/>
              <a:t>	Postcondition:	các số được đọc và giá trị trung bình của chúng được in ra màn hình</a:t>
            </a:r>
          </a:p>
          <a:p>
            <a:pPr marL="0" indent="0">
              <a:buNone/>
              <a:tabLst>
                <a:tab pos="457200" algn="l"/>
                <a:tab pos="914400" algn="l"/>
                <a:tab pos="1371600" algn="l"/>
                <a:tab pos="1828800" algn="l"/>
                <a:tab pos="2286000" algn="l"/>
              </a:tabLst>
            </a:pPr>
            <a:r>
              <a:rPr lang="en-US" sz="2200"/>
              <a:t>	sum = 0</a:t>
            </a:r>
          </a:p>
          <a:p>
            <a:pPr marL="0" indent="0">
              <a:buNone/>
              <a:tabLst>
                <a:tab pos="457200" algn="l"/>
                <a:tab pos="914400" algn="l"/>
                <a:tab pos="1371600" algn="l"/>
                <a:tab pos="1828800" algn="l"/>
                <a:tab pos="2286000" algn="l"/>
              </a:tabLst>
            </a:pPr>
            <a:r>
              <a:rPr lang="en-US" sz="2200"/>
              <a:t>	for i = 1 to N do</a:t>
            </a:r>
          </a:p>
          <a:p>
            <a:pPr marL="0" indent="0">
              <a:buNone/>
              <a:tabLst>
                <a:tab pos="457200" algn="l"/>
                <a:tab pos="914400" algn="l"/>
                <a:tab pos="1371600" algn="l"/>
                <a:tab pos="1828800" algn="l"/>
                <a:tab pos="2286000" algn="l"/>
              </a:tabLst>
            </a:pPr>
            <a:r>
              <a:rPr lang="en-US" sz="2200"/>
              <a:t>		number	=	đọc một giá trị từ bàn phím</a:t>
            </a:r>
          </a:p>
          <a:p>
            <a:pPr marL="0" indent="0">
              <a:buNone/>
              <a:tabLst>
                <a:tab pos="457200" algn="l"/>
                <a:tab pos="914400" algn="l"/>
                <a:tab pos="1371600" algn="l"/>
                <a:tab pos="1828800" algn="l"/>
                <a:tab pos="2286000" algn="l"/>
              </a:tabLst>
            </a:pPr>
            <a:r>
              <a:rPr lang="en-US" sz="2200"/>
              <a:t>		sum	=	sum + number</a:t>
            </a:r>
          </a:p>
          <a:p>
            <a:pPr marL="0" indent="0">
              <a:buNone/>
              <a:tabLst>
                <a:tab pos="457200" algn="l"/>
                <a:tab pos="914400" algn="l"/>
                <a:tab pos="1371600" algn="l"/>
                <a:tab pos="1828800" algn="l"/>
                <a:tab pos="2286000" algn="l"/>
              </a:tabLst>
            </a:pPr>
            <a:r>
              <a:rPr lang="en-US" sz="2200"/>
              <a:t>	end-for</a:t>
            </a:r>
          </a:p>
          <a:p>
            <a:pPr marL="0" indent="0">
              <a:buNone/>
              <a:tabLst>
                <a:tab pos="457200" algn="l"/>
                <a:tab pos="914400" algn="l"/>
                <a:tab pos="1371600" algn="l"/>
                <a:tab pos="1828800" algn="l"/>
                <a:tab pos="2286000" algn="l"/>
              </a:tabLst>
            </a:pPr>
            <a:r>
              <a:rPr lang="en-US" sz="2200"/>
              <a:t>	averaged = sum / N</a:t>
            </a:r>
          </a:p>
          <a:p>
            <a:pPr marL="0" indent="0">
              <a:buNone/>
              <a:tabLst>
                <a:tab pos="457200" algn="l"/>
                <a:tab pos="914400" algn="l"/>
                <a:tab pos="1371600" algn="l"/>
                <a:tab pos="1828800" algn="l"/>
                <a:tab pos="2286000" algn="l"/>
              </a:tabLst>
            </a:pPr>
            <a:r>
              <a:rPr lang="en-US" sz="2200"/>
              <a:t>	xuất averaged ra màn hình</a:t>
            </a:r>
          </a:p>
          <a:p>
            <a:pPr marL="0" indent="0">
              <a:buNone/>
              <a:tabLst>
                <a:tab pos="457200" algn="l"/>
                <a:tab pos="914400" algn="l"/>
                <a:tab pos="1371600" algn="l"/>
                <a:tab pos="1828800" algn="l"/>
                <a:tab pos="2286000" algn="l"/>
              </a:tabLst>
            </a:pPr>
            <a:r>
              <a:rPr lang="en-US" sz="2200"/>
              <a:t>	return</a:t>
            </a:r>
          </a:p>
          <a:p>
            <a:pPr marL="0" indent="0">
              <a:buNone/>
              <a:tabLst>
                <a:tab pos="457200" algn="l"/>
                <a:tab pos="914400" algn="l"/>
                <a:tab pos="1371600" algn="l"/>
                <a:tab pos="1828800" algn="l"/>
                <a:tab pos="2286000" algn="l"/>
              </a:tabLst>
            </a:pPr>
            <a:r>
              <a:rPr lang="en-US" sz="2200"/>
              <a:t>End average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p>
        </p:txBody>
      </p:sp>
      <p:sp>
        <p:nvSpPr>
          <p:cNvPr id="3" name="Content Placeholder 2"/>
          <p:cNvSpPr>
            <a:spLocks noGrp="1"/>
          </p:cNvSpPr>
          <p:nvPr>
            <p:ph idx="1"/>
          </p:nvPr>
        </p:nvSpPr>
        <p:spPr/>
        <p:txBody>
          <a:bodyPr/>
          <a:lstStyle/>
          <a:p>
            <a:r>
              <a:rPr lang="en-US"/>
              <a:t>Lưu đồ</a:t>
            </a:r>
            <a:r>
              <a:rPr lang="vi-VN"/>
              <a:t> được biểu diễn bởi các hình cơ bản, mỗi chúng có ý nghĩa đã được quy định trước</a:t>
            </a:r>
            <a:endParaRPr lang="en-US"/>
          </a:p>
        </p:txBody>
      </p:sp>
      <p:pic>
        <p:nvPicPr>
          <p:cNvPr id="4" name="Picture 3"/>
          <p:cNvPicPr>
            <a:picLocks noChangeAspect="1"/>
          </p:cNvPicPr>
          <p:nvPr/>
        </p:nvPicPr>
        <p:blipFill>
          <a:blip r:embed="rId2"/>
          <a:stretch>
            <a:fillRect/>
          </a:stretch>
        </p:blipFill>
        <p:spPr>
          <a:xfrm>
            <a:off x="308212" y="2133600"/>
            <a:ext cx="8484858" cy="3429000"/>
          </a:xfrm>
          <a:prstGeom prst="rect">
            <a:avLst/>
          </a:prstGeom>
        </p:spPr>
      </p:pic>
    </p:spTree>
    <p:extLst>
      <p:ext uri="{BB962C8B-B14F-4D97-AF65-F5344CB8AC3E}">
        <p14:creationId xmlns:p14="http://schemas.microsoft.com/office/powerpoint/2010/main" val="3536737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sp>
        <p:nvSpPr>
          <p:cNvPr id="3" name="Content Placeholder 2"/>
          <p:cNvSpPr>
            <a:spLocks noGrp="1"/>
          </p:cNvSpPr>
          <p:nvPr>
            <p:ph idx="1"/>
          </p:nvPr>
        </p:nvSpPr>
        <p:spPr/>
        <p:txBody>
          <a:bodyPr/>
          <a:lstStyle/>
          <a:p>
            <a:r>
              <a:rPr lang="vi-VN"/>
              <a:t>Terminal</a:t>
            </a:r>
          </a:p>
          <a:p>
            <a:pPr lvl="1"/>
            <a:r>
              <a:rPr lang="vi-VN"/>
              <a:t>Điểm đầu hay cuối</a:t>
            </a:r>
          </a:p>
          <a:p>
            <a:r>
              <a:rPr lang="vi-VN"/>
              <a:t>Input/output</a:t>
            </a:r>
          </a:p>
          <a:p>
            <a:pPr lvl="1"/>
            <a:r>
              <a:rPr lang="vi-VN"/>
              <a:t>Nhập và xuất dữ liệu của chương trình</a:t>
            </a:r>
          </a:p>
          <a:p>
            <a:r>
              <a:rPr lang="vi-VN"/>
              <a:t>Flow line</a:t>
            </a:r>
          </a:p>
          <a:p>
            <a:pPr lvl="1"/>
            <a:r>
              <a:rPr lang="vi-VN"/>
              <a:t>Mô tả dòng điều khiển của chương trình</a:t>
            </a:r>
          </a:p>
          <a:p>
            <a:pPr lvl="1"/>
            <a:r>
              <a:rPr lang="vi-VN"/>
              <a:t>Sự thực thi đi theo con đường này</a:t>
            </a:r>
          </a:p>
          <a:p>
            <a:r>
              <a:rPr lang="vi-VN"/>
              <a:t>Decision</a:t>
            </a:r>
          </a:p>
          <a:p>
            <a:pPr lvl="1"/>
            <a:r>
              <a:rPr lang="vi-VN"/>
              <a:t>Cho phép kiểm tra một điều kiện</a:t>
            </a:r>
          </a:p>
          <a:p>
            <a:pPr lvl="1"/>
            <a:r>
              <a:rPr lang="vi-VN"/>
              <a:t>Biểu thức luận lý được dùng</a:t>
            </a:r>
          </a:p>
          <a:p>
            <a:endParaRPr lang="en-US"/>
          </a:p>
        </p:txBody>
      </p:sp>
    </p:spTree>
    <p:extLst>
      <p:ext uri="{BB962C8B-B14F-4D97-AF65-F5344CB8AC3E}">
        <p14:creationId xmlns:p14="http://schemas.microsoft.com/office/powerpoint/2010/main" val="1318491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sp>
        <p:nvSpPr>
          <p:cNvPr id="3" name="Content Placeholder 2"/>
          <p:cNvSpPr>
            <a:spLocks noGrp="1"/>
          </p:cNvSpPr>
          <p:nvPr>
            <p:ph idx="1"/>
          </p:nvPr>
        </p:nvSpPr>
        <p:spPr/>
        <p:txBody>
          <a:bodyPr/>
          <a:lstStyle/>
          <a:p>
            <a:r>
              <a:rPr lang="vi-VN" sz="2400"/>
              <a:t>Process</a:t>
            </a:r>
          </a:p>
          <a:p>
            <a:pPr lvl="1"/>
            <a:r>
              <a:rPr lang="vi-VN" sz="2400"/>
              <a:t>Khối xử lý công việc</a:t>
            </a:r>
          </a:p>
          <a:p>
            <a:r>
              <a:rPr lang="vi-VN" sz="2400"/>
              <a:t>Predefined process</a:t>
            </a:r>
          </a:p>
          <a:p>
            <a:pPr lvl="1"/>
            <a:r>
              <a:rPr lang="vi-VN" sz="2400"/>
              <a:t>Khối xử lý tạo sẵn, có thể </a:t>
            </a:r>
            <a:r>
              <a:rPr lang="en-US" sz="2400"/>
              <a:t>dùng </a:t>
            </a:r>
            <a:r>
              <a:rPr lang="vi-VN" sz="2400"/>
              <a:t>bởi flowchart khác</a:t>
            </a:r>
          </a:p>
          <a:p>
            <a:r>
              <a:rPr lang="vi-VN" sz="2400"/>
              <a:t>On-page connector</a:t>
            </a:r>
          </a:p>
          <a:p>
            <a:pPr lvl="1"/>
            <a:r>
              <a:rPr lang="vi-VN" sz="2400"/>
              <a:t>Điểm tập kết </a:t>
            </a:r>
            <a:r>
              <a:rPr lang="en-US" sz="2400"/>
              <a:t>các dòng </a:t>
            </a:r>
            <a:r>
              <a:rPr lang="vi-VN" sz="2400"/>
              <a:t>điều khiển trên một </a:t>
            </a:r>
            <a:r>
              <a:rPr lang="en-US" sz="2400"/>
              <a:t>trang</a:t>
            </a:r>
            <a:endParaRPr lang="vi-VN" sz="2400"/>
          </a:p>
          <a:p>
            <a:r>
              <a:rPr lang="vi-VN" sz="2400"/>
              <a:t>Off-page connector</a:t>
            </a:r>
          </a:p>
          <a:p>
            <a:pPr lvl="1"/>
            <a:r>
              <a:rPr lang="vi-VN" sz="2400"/>
              <a:t>Điểm tập kết của dòng điều khiển từ trang khác</a:t>
            </a:r>
          </a:p>
          <a:p>
            <a:r>
              <a:rPr lang="vi-VN" sz="2400"/>
              <a:t>Preparation</a:t>
            </a:r>
          </a:p>
          <a:p>
            <a:pPr lvl="1"/>
            <a:r>
              <a:rPr lang="vi-VN" sz="2400"/>
              <a:t>Các bước chuẩn bị, thiết lập điều kiện đầu</a:t>
            </a:r>
          </a:p>
          <a:p>
            <a:r>
              <a:rPr lang="vi-VN" sz="2400"/>
              <a:t>Annotation</a:t>
            </a:r>
          </a:p>
          <a:p>
            <a:pPr lvl="1"/>
            <a:r>
              <a:rPr lang="en-US" sz="2400"/>
              <a:t>Chú</a:t>
            </a:r>
            <a:r>
              <a:rPr lang="vi-VN" sz="2400"/>
              <a:t> thích</a:t>
            </a:r>
          </a:p>
          <a:p>
            <a:endParaRPr lang="vi-VN" sz="2400"/>
          </a:p>
        </p:txBody>
      </p:sp>
    </p:spTree>
    <p:extLst>
      <p:ext uri="{BB962C8B-B14F-4D97-AF65-F5344CB8AC3E}">
        <p14:creationId xmlns:p14="http://schemas.microsoft.com/office/powerpoint/2010/main" val="70444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grpSp>
        <p:nvGrpSpPr>
          <p:cNvPr id="4" name="Group 3"/>
          <p:cNvGrpSpPr/>
          <p:nvPr/>
        </p:nvGrpSpPr>
        <p:grpSpPr>
          <a:xfrm>
            <a:off x="2644584" y="1066800"/>
            <a:ext cx="4191000" cy="4656439"/>
            <a:chOff x="533400" y="1439561"/>
            <a:chExt cx="4191000" cy="4656439"/>
          </a:xfrm>
        </p:grpSpPr>
        <p:sp>
          <p:nvSpPr>
            <p:cNvPr id="6" name="Rectangle 5"/>
            <p:cNvSpPr/>
            <p:nvPr/>
          </p:nvSpPr>
          <p:spPr bwMode="auto">
            <a:xfrm>
              <a:off x="533400" y="1896761"/>
              <a:ext cx="4191000" cy="3701691"/>
            </a:xfrm>
            <a:prstGeom prst="rect">
              <a:avLst/>
            </a:prstGeom>
            <a:no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7" name="Diamond 6"/>
            <p:cNvSpPr/>
            <p:nvPr/>
          </p:nvSpPr>
          <p:spPr bwMode="auto">
            <a:xfrm>
              <a:off x="1104900" y="2125362"/>
              <a:ext cx="2667000" cy="1219200"/>
            </a:xfrm>
            <a:prstGeom prst="diamond">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432FF"/>
                </a:solidFill>
                <a:effectLst/>
                <a:latin typeface="Tahoma" pitchFamily="34" charset="0"/>
              </a:endParaRPr>
            </a:p>
          </p:txBody>
        </p:sp>
        <p:sp>
          <p:nvSpPr>
            <p:cNvPr id="8" name="Rectangle 7"/>
            <p:cNvSpPr/>
            <p:nvPr/>
          </p:nvSpPr>
          <p:spPr bwMode="auto">
            <a:xfrm>
              <a:off x="1295400" y="3943865"/>
              <a:ext cx="2286000" cy="762000"/>
            </a:xfrm>
            <a:prstGeom prst="rect">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200000"/>
                </a:lnSpc>
                <a:spcBef>
                  <a:spcPct val="0"/>
                </a:spcBef>
                <a:spcAft>
                  <a:spcPct val="0"/>
                </a:spcAft>
                <a:buClrTx/>
                <a:buSzTx/>
                <a:buFontTx/>
                <a:buNone/>
                <a:tabLst/>
              </a:pPr>
              <a:r>
                <a:rPr kumimoji="0" lang="en-US" sz="1800" b="0" i="0" u="none" strike="noStrike" cap="none" normalizeH="0" baseline="0">
                  <a:ln>
                    <a:noFill/>
                  </a:ln>
                  <a:solidFill>
                    <a:srgbClr val="0432FF"/>
                  </a:solidFill>
                  <a:effectLst/>
                  <a:latin typeface="Tahoma" pitchFamily="34" charset="0"/>
                </a:rPr>
                <a:t>&lt;</a:t>
              </a:r>
              <a:r>
                <a:rPr kumimoji="0" lang="vi-VN" sz="1800" b="0" i="0" u="none" strike="noStrike" cap="none" normalizeH="0" baseline="0">
                  <a:ln>
                    <a:noFill/>
                  </a:ln>
                  <a:solidFill>
                    <a:srgbClr val="0432FF"/>
                  </a:solidFill>
                  <a:effectLst/>
                  <a:latin typeface="Tahoma" pitchFamily="34" charset="0"/>
                </a:rPr>
                <a:t>câu lệnh&gt;</a:t>
              </a:r>
              <a:endParaRPr kumimoji="0" lang="en-US" sz="1800" b="0" i="0" u="none" strike="noStrike" cap="none" normalizeH="0" baseline="0" dirty="0">
                <a:ln>
                  <a:noFill/>
                </a:ln>
                <a:solidFill>
                  <a:srgbClr val="0432FF"/>
                </a:solidFill>
                <a:effectLst/>
                <a:latin typeface="Tahoma" pitchFamily="34" charset="0"/>
              </a:endParaRPr>
            </a:p>
          </p:txBody>
        </p:sp>
        <p:cxnSp>
          <p:nvCxnSpPr>
            <p:cNvPr id="9" name="Straight Arrow Connector 8"/>
            <p:cNvCxnSpPr/>
            <p:nvPr/>
          </p:nvCxnSpPr>
          <p:spPr bwMode="auto">
            <a:xfrm>
              <a:off x="2438400" y="3344562"/>
              <a:ext cx="0" cy="5993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469292" y="3388497"/>
              <a:ext cx="595035" cy="369332"/>
            </a:xfrm>
            <a:prstGeom prst="rect">
              <a:avLst/>
            </a:prstGeom>
            <a:noFill/>
          </p:spPr>
          <p:txBody>
            <a:bodyPr wrap="none" rtlCol="0">
              <a:spAutoFit/>
            </a:bodyPr>
            <a:lstStyle/>
            <a:p>
              <a:r>
                <a:rPr lang="en-US">
                  <a:solidFill>
                    <a:srgbClr val="0432FF"/>
                  </a:solidFill>
                </a:rPr>
                <a:t>true</a:t>
              </a:r>
              <a:endParaRPr lang="en-US" dirty="0">
                <a:solidFill>
                  <a:srgbClr val="0432FF"/>
                </a:solidFill>
              </a:endParaRPr>
            </a:p>
          </p:txBody>
        </p:sp>
        <p:sp>
          <p:nvSpPr>
            <p:cNvPr id="11" name="TextBox 10"/>
            <p:cNvSpPr txBox="1"/>
            <p:nvPr/>
          </p:nvSpPr>
          <p:spPr>
            <a:xfrm>
              <a:off x="3698600" y="2363226"/>
              <a:ext cx="654795" cy="369332"/>
            </a:xfrm>
            <a:prstGeom prst="rect">
              <a:avLst/>
            </a:prstGeom>
            <a:noFill/>
          </p:spPr>
          <p:txBody>
            <a:bodyPr wrap="none" rtlCol="0">
              <a:spAutoFit/>
            </a:bodyPr>
            <a:lstStyle/>
            <a:p>
              <a:r>
                <a:rPr lang="en-US">
                  <a:solidFill>
                    <a:srgbClr val="0432FF"/>
                  </a:solidFill>
                </a:rPr>
                <a:t>false</a:t>
              </a:r>
              <a:endParaRPr lang="en-US" dirty="0">
                <a:solidFill>
                  <a:srgbClr val="0432FF"/>
                </a:solidFill>
              </a:endParaRPr>
            </a:p>
          </p:txBody>
        </p:sp>
        <p:cxnSp>
          <p:nvCxnSpPr>
            <p:cNvPr id="12" name="Straight Arrow Connector 11"/>
            <p:cNvCxnSpPr/>
            <p:nvPr/>
          </p:nvCxnSpPr>
          <p:spPr bwMode="auto">
            <a:xfrm flipH="1">
              <a:off x="2628900" y="5219700"/>
              <a:ext cx="1646824"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bwMode="auto">
            <a:xfrm flipV="1">
              <a:off x="3769916" y="2732558"/>
              <a:ext cx="505808" cy="190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bwMode="auto">
            <a:xfrm>
              <a:off x="4275724" y="2734962"/>
              <a:ext cx="0" cy="2484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bwMode="auto">
            <a:xfrm>
              <a:off x="2438400" y="1439561"/>
              <a:ext cx="0" cy="685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bwMode="auto">
            <a:xfrm>
              <a:off x="2469292" y="4705865"/>
              <a:ext cx="0" cy="39953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7" name="Oval 16"/>
            <p:cNvSpPr/>
            <p:nvPr/>
          </p:nvSpPr>
          <p:spPr bwMode="auto">
            <a:xfrm>
              <a:off x="2324100" y="5067300"/>
              <a:ext cx="304800" cy="304800"/>
            </a:xfrm>
            <a:prstGeom prst="ellipse">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18" name="Straight Arrow Connector 17"/>
            <p:cNvCxnSpPr/>
            <p:nvPr/>
          </p:nvCxnSpPr>
          <p:spPr bwMode="auto">
            <a:xfrm>
              <a:off x="2486610" y="5372100"/>
              <a:ext cx="0" cy="7239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1238107" y="2527985"/>
              <a:ext cx="2473754" cy="369332"/>
            </a:xfrm>
            <a:prstGeom prst="rect">
              <a:avLst/>
            </a:prstGeom>
            <a:noFill/>
          </p:spPr>
          <p:txBody>
            <a:bodyPr wrap="none" rtlCol="0">
              <a:spAutoFit/>
            </a:bodyPr>
            <a:lstStyle/>
            <a:p>
              <a:r>
                <a:rPr lang="vi-VN">
                  <a:solidFill>
                    <a:srgbClr val="0432FF"/>
                  </a:solidFill>
                </a:rPr>
                <a:t>&lt;biểu thức điều kiện&gt;</a:t>
              </a:r>
              <a:endParaRPr lang="en-US">
                <a:solidFill>
                  <a:srgbClr val="0432FF"/>
                </a:solidFill>
              </a:endParaRPr>
            </a:p>
          </p:txBody>
        </p:sp>
      </p:grpSp>
      <p:sp>
        <p:nvSpPr>
          <p:cNvPr id="2" name="TextBox 1"/>
          <p:cNvSpPr txBox="1"/>
          <p:nvPr/>
        </p:nvSpPr>
        <p:spPr>
          <a:xfrm>
            <a:off x="3898064" y="5723239"/>
            <a:ext cx="1393330"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if</a:t>
            </a:r>
            <a:endParaRPr lang="en-US" sz="2000">
              <a:solidFill>
                <a:srgbClr val="384AFF"/>
              </a:solidFill>
              <a:latin typeface="Consolas" charset="0"/>
              <a:ea typeface="Consolas" charset="0"/>
              <a:cs typeface="Consolas" charset="0"/>
            </a:endParaRPr>
          </a:p>
        </p:txBody>
      </p:sp>
    </p:spTree>
    <p:extLst>
      <p:ext uri="{BB962C8B-B14F-4D97-AF65-F5344CB8AC3E}">
        <p14:creationId xmlns:p14="http://schemas.microsoft.com/office/powerpoint/2010/main" val="231450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sp>
        <p:nvSpPr>
          <p:cNvPr id="2" name="TextBox 1"/>
          <p:cNvSpPr txBox="1"/>
          <p:nvPr/>
        </p:nvSpPr>
        <p:spPr>
          <a:xfrm>
            <a:off x="3010562" y="5723239"/>
            <a:ext cx="2098651"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if-else</a:t>
            </a:r>
            <a:endParaRPr lang="en-US" sz="2000">
              <a:solidFill>
                <a:srgbClr val="384AFF"/>
              </a:solidFill>
              <a:latin typeface="Consolas" charset="0"/>
              <a:ea typeface="Consolas" charset="0"/>
              <a:cs typeface="Consolas" charset="0"/>
            </a:endParaRPr>
          </a:p>
        </p:txBody>
      </p:sp>
      <p:grpSp>
        <p:nvGrpSpPr>
          <p:cNvPr id="20" name="Group 19"/>
          <p:cNvGrpSpPr/>
          <p:nvPr/>
        </p:nvGrpSpPr>
        <p:grpSpPr>
          <a:xfrm>
            <a:off x="2286000" y="946484"/>
            <a:ext cx="5257800" cy="4656439"/>
            <a:chOff x="990600" y="1439561"/>
            <a:chExt cx="5257800" cy="4656439"/>
          </a:xfrm>
        </p:grpSpPr>
        <p:sp>
          <p:nvSpPr>
            <p:cNvPr id="21" name="Rectangle 20"/>
            <p:cNvSpPr/>
            <p:nvPr/>
          </p:nvSpPr>
          <p:spPr bwMode="auto">
            <a:xfrm>
              <a:off x="990600" y="1896761"/>
              <a:ext cx="5257800" cy="3701691"/>
            </a:xfrm>
            <a:prstGeom prst="rect">
              <a:avLst/>
            </a:prstGeom>
            <a:no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22" name="Diamond 21"/>
            <p:cNvSpPr/>
            <p:nvPr/>
          </p:nvSpPr>
          <p:spPr bwMode="auto">
            <a:xfrm>
              <a:off x="1104900" y="2125362"/>
              <a:ext cx="2667000" cy="1219200"/>
            </a:xfrm>
            <a:prstGeom prst="diamond">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432FF"/>
                </a:solidFill>
                <a:effectLst/>
                <a:latin typeface="Tahoma" pitchFamily="34" charset="0"/>
              </a:endParaRPr>
            </a:p>
          </p:txBody>
        </p:sp>
        <p:sp>
          <p:nvSpPr>
            <p:cNvPr id="23" name="Rectangle 22"/>
            <p:cNvSpPr/>
            <p:nvPr/>
          </p:nvSpPr>
          <p:spPr bwMode="auto">
            <a:xfrm>
              <a:off x="1295400" y="3943865"/>
              <a:ext cx="2286000" cy="762000"/>
            </a:xfrm>
            <a:prstGeom prst="rect">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200000"/>
                </a:lnSpc>
                <a:spcBef>
                  <a:spcPct val="0"/>
                </a:spcBef>
                <a:spcAft>
                  <a:spcPct val="0"/>
                </a:spcAft>
                <a:buClrTx/>
                <a:buSzTx/>
                <a:buFontTx/>
                <a:buNone/>
                <a:tabLst/>
              </a:pPr>
              <a:r>
                <a:rPr kumimoji="0" lang="en-US" sz="1800" b="0" i="0" u="none" strike="noStrike" cap="none" normalizeH="0" baseline="0">
                  <a:ln>
                    <a:noFill/>
                  </a:ln>
                  <a:solidFill>
                    <a:srgbClr val="0432FF"/>
                  </a:solidFill>
                  <a:effectLst/>
                  <a:latin typeface="Tahoma" pitchFamily="34" charset="0"/>
                </a:rPr>
                <a:t>&lt;</a:t>
              </a:r>
              <a:r>
                <a:rPr kumimoji="0" lang="vi-VN" sz="1800" b="0" i="0" u="none" strike="noStrike" cap="none" normalizeH="0" baseline="0">
                  <a:ln>
                    <a:noFill/>
                  </a:ln>
                  <a:solidFill>
                    <a:srgbClr val="0432FF"/>
                  </a:solidFill>
                  <a:effectLst/>
                  <a:latin typeface="Tahoma" pitchFamily="34" charset="0"/>
                </a:rPr>
                <a:t>câu lệnh T&gt;</a:t>
              </a:r>
              <a:endParaRPr kumimoji="0" lang="en-US" sz="1800" b="0" i="0" u="none" strike="noStrike" cap="none" normalizeH="0" baseline="0" dirty="0">
                <a:ln>
                  <a:noFill/>
                </a:ln>
                <a:solidFill>
                  <a:srgbClr val="0432FF"/>
                </a:solidFill>
                <a:effectLst/>
                <a:latin typeface="Tahoma" pitchFamily="34" charset="0"/>
              </a:endParaRPr>
            </a:p>
          </p:txBody>
        </p:sp>
        <p:cxnSp>
          <p:nvCxnSpPr>
            <p:cNvPr id="24" name="Straight Arrow Connector 23"/>
            <p:cNvCxnSpPr/>
            <p:nvPr/>
          </p:nvCxnSpPr>
          <p:spPr bwMode="auto">
            <a:xfrm>
              <a:off x="2438400" y="3344562"/>
              <a:ext cx="0" cy="5993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2469292" y="3388497"/>
              <a:ext cx="595035" cy="369332"/>
            </a:xfrm>
            <a:prstGeom prst="rect">
              <a:avLst/>
            </a:prstGeom>
            <a:noFill/>
          </p:spPr>
          <p:txBody>
            <a:bodyPr wrap="none" rtlCol="0">
              <a:spAutoFit/>
            </a:bodyPr>
            <a:lstStyle/>
            <a:p>
              <a:r>
                <a:rPr lang="en-US">
                  <a:solidFill>
                    <a:srgbClr val="0432FF"/>
                  </a:solidFill>
                </a:rPr>
                <a:t>true</a:t>
              </a:r>
              <a:endParaRPr lang="en-US" dirty="0">
                <a:solidFill>
                  <a:srgbClr val="0432FF"/>
                </a:solidFill>
              </a:endParaRPr>
            </a:p>
          </p:txBody>
        </p:sp>
        <p:sp>
          <p:nvSpPr>
            <p:cNvPr id="26" name="TextBox 25"/>
            <p:cNvSpPr txBox="1"/>
            <p:nvPr/>
          </p:nvSpPr>
          <p:spPr>
            <a:xfrm>
              <a:off x="3698600" y="2363226"/>
              <a:ext cx="654795" cy="369332"/>
            </a:xfrm>
            <a:prstGeom prst="rect">
              <a:avLst/>
            </a:prstGeom>
            <a:noFill/>
          </p:spPr>
          <p:txBody>
            <a:bodyPr wrap="none" rtlCol="0">
              <a:spAutoFit/>
            </a:bodyPr>
            <a:lstStyle/>
            <a:p>
              <a:r>
                <a:rPr lang="en-US">
                  <a:solidFill>
                    <a:srgbClr val="0432FF"/>
                  </a:solidFill>
                </a:rPr>
                <a:t>false</a:t>
              </a:r>
              <a:endParaRPr lang="en-US" dirty="0">
                <a:solidFill>
                  <a:srgbClr val="0432FF"/>
                </a:solidFill>
              </a:endParaRPr>
            </a:p>
          </p:txBody>
        </p:sp>
        <p:cxnSp>
          <p:nvCxnSpPr>
            <p:cNvPr id="27" name="Straight Arrow Connector 26"/>
            <p:cNvCxnSpPr/>
            <p:nvPr/>
          </p:nvCxnSpPr>
          <p:spPr bwMode="auto">
            <a:xfrm flipH="1">
              <a:off x="2628900" y="5219700"/>
              <a:ext cx="224790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bwMode="auto">
            <a:xfrm flipV="1">
              <a:off x="3769916" y="2732558"/>
              <a:ext cx="1106884" cy="190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bwMode="auto">
            <a:xfrm>
              <a:off x="4876800" y="4705865"/>
              <a:ext cx="0" cy="51383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bwMode="auto">
            <a:xfrm>
              <a:off x="2438400" y="1439561"/>
              <a:ext cx="0" cy="685801"/>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bwMode="auto">
            <a:xfrm>
              <a:off x="2469292" y="4705865"/>
              <a:ext cx="0" cy="39953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Oval 31"/>
            <p:cNvSpPr/>
            <p:nvPr/>
          </p:nvSpPr>
          <p:spPr bwMode="auto">
            <a:xfrm>
              <a:off x="2324100" y="5067300"/>
              <a:ext cx="304800" cy="304800"/>
            </a:xfrm>
            <a:prstGeom prst="ellipse">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33" name="Straight Arrow Connector 32"/>
            <p:cNvCxnSpPr/>
            <p:nvPr/>
          </p:nvCxnSpPr>
          <p:spPr bwMode="auto">
            <a:xfrm>
              <a:off x="2486610" y="5372100"/>
              <a:ext cx="0" cy="7239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238107" y="2527985"/>
              <a:ext cx="2473754" cy="369332"/>
            </a:xfrm>
            <a:prstGeom prst="rect">
              <a:avLst/>
            </a:prstGeom>
            <a:noFill/>
          </p:spPr>
          <p:txBody>
            <a:bodyPr wrap="none" rtlCol="0">
              <a:spAutoFit/>
            </a:bodyPr>
            <a:lstStyle/>
            <a:p>
              <a:r>
                <a:rPr lang="vi-VN">
                  <a:solidFill>
                    <a:srgbClr val="0432FF"/>
                  </a:solidFill>
                </a:rPr>
                <a:t>&lt;biểu thức điều kiện&gt;</a:t>
              </a:r>
              <a:endParaRPr lang="en-US">
                <a:solidFill>
                  <a:srgbClr val="0432FF"/>
                </a:solidFill>
              </a:endParaRPr>
            </a:p>
          </p:txBody>
        </p:sp>
        <p:sp>
          <p:nvSpPr>
            <p:cNvPr id="35" name="Rectangle 34"/>
            <p:cNvSpPr/>
            <p:nvPr/>
          </p:nvSpPr>
          <p:spPr bwMode="auto">
            <a:xfrm>
              <a:off x="3769916" y="3943865"/>
              <a:ext cx="2286000" cy="762000"/>
            </a:xfrm>
            <a:prstGeom prst="rect">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200000"/>
                </a:lnSpc>
                <a:spcBef>
                  <a:spcPct val="0"/>
                </a:spcBef>
                <a:spcAft>
                  <a:spcPct val="0"/>
                </a:spcAft>
                <a:buClrTx/>
                <a:buSzTx/>
                <a:buFontTx/>
                <a:buNone/>
                <a:tabLst/>
              </a:pPr>
              <a:r>
                <a:rPr kumimoji="0" lang="en-US" sz="1800" b="0" i="0" u="none" strike="noStrike" cap="none" normalizeH="0" baseline="0">
                  <a:ln>
                    <a:noFill/>
                  </a:ln>
                  <a:solidFill>
                    <a:srgbClr val="0432FF"/>
                  </a:solidFill>
                  <a:effectLst/>
                  <a:latin typeface="Tahoma" pitchFamily="34" charset="0"/>
                </a:rPr>
                <a:t>&lt;</a:t>
              </a:r>
              <a:r>
                <a:rPr kumimoji="0" lang="vi-VN" sz="1800" b="0" i="0" u="none" strike="noStrike" cap="none" normalizeH="0" baseline="0">
                  <a:ln>
                    <a:noFill/>
                  </a:ln>
                  <a:solidFill>
                    <a:srgbClr val="0432FF"/>
                  </a:solidFill>
                  <a:effectLst/>
                  <a:latin typeface="Tahoma" pitchFamily="34" charset="0"/>
                </a:rPr>
                <a:t>câu lệnh F&gt;</a:t>
              </a:r>
              <a:endParaRPr kumimoji="0" lang="en-US" sz="1800" b="0" i="0" u="none" strike="noStrike" cap="none" normalizeH="0" baseline="0" dirty="0">
                <a:ln>
                  <a:noFill/>
                </a:ln>
                <a:solidFill>
                  <a:srgbClr val="0432FF"/>
                </a:solidFill>
                <a:effectLst/>
                <a:latin typeface="Tahoma" pitchFamily="34" charset="0"/>
              </a:endParaRPr>
            </a:p>
          </p:txBody>
        </p:sp>
        <p:cxnSp>
          <p:nvCxnSpPr>
            <p:cNvPr id="36" name="Straight Arrow Connector 35"/>
            <p:cNvCxnSpPr/>
            <p:nvPr/>
          </p:nvCxnSpPr>
          <p:spPr bwMode="auto">
            <a:xfrm>
              <a:off x="4876800" y="2745259"/>
              <a:ext cx="0" cy="119860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19050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Chiếc</a:t>
            </a:r>
            <a:r>
              <a:rPr lang="en-US" altLang="en-US" dirty="0"/>
              <a:t> </a:t>
            </a:r>
            <a:r>
              <a:rPr lang="en-US" altLang="en-US" dirty="0" err="1"/>
              <a:t>máy</a:t>
            </a:r>
            <a:r>
              <a:rPr lang="en-US" altLang="en-US" dirty="0"/>
              <a:t> </a:t>
            </a:r>
            <a:r>
              <a:rPr lang="en-US" altLang="en-US" dirty="0" err="1"/>
              <a:t>tính</a:t>
            </a:r>
            <a:r>
              <a:rPr lang="en-US" altLang="en-US" dirty="0"/>
              <a:t> </a:t>
            </a:r>
            <a:r>
              <a:rPr lang="en-US" altLang="en-US" dirty="0" err="1"/>
              <a:t>điện</a:t>
            </a:r>
            <a:r>
              <a:rPr lang="en-US" altLang="en-US" dirty="0"/>
              <a:t> </a:t>
            </a:r>
            <a:r>
              <a:rPr lang="en-US" altLang="en-US" dirty="0" err="1"/>
              <a:t>tử</a:t>
            </a:r>
            <a:r>
              <a:rPr lang="en-US" altLang="en-US" dirty="0"/>
              <a:t> </a:t>
            </a:r>
            <a:r>
              <a:rPr lang="en-US" altLang="en-US" dirty="0" err="1"/>
              <a:t>đầu</a:t>
            </a:r>
            <a:r>
              <a:rPr lang="en-US" altLang="en-US" dirty="0"/>
              <a:t> </a:t>
            </a:r>
            <a:r>
              <a:rPr lang="en-US" altLang="en-US" dirty="0" err="1"/>
              <a:t>tiên</a:t>
            </a:r>
            <a:endParaRPr lang="en-US" dirty="0"/>
          </a:p>
        </p:txBody>
      </p:sp>
      <p:sp>
        <p:nvSpPr>
          <p:cNvPr id="3" name="Content Placeholder 2"/>
          <p:cNvSpPr>
            <a:spLocks noGrp="1"/>
          </p:cNvSpPr>
          <p:nvPr>
            <p:ph idx="1"/>
          </p:nvPr>
        </p:nvSpPr>
        <p:spPr/>
        <p:txBody>
          <a:bodyPr/>
          <a:lstStyle/>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5638800" cy="496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209800"/>
            <a:ext cx="2473325" cy="296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98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sp>
        <p:nvSpPr>
          <p:cNvPr id="2" name="TextBox 1"/>
          <p:cNvSpPr txBox="1"/>
          <p:nvPr/>
        </p:nvSpPr>
        <p:spPr>
          <a:xfrm>
            <a:off x="3530389" y="4762184"/>
            <a:ext cx="2662908"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switch-case</a:t>
            </a:r>
            <a:endParaRPr lang="en-US" sz="2000">
              <a:solidFill>
                <a:srgbClr val="384AFF"/>
              </a:solidFill>
              <a:latin typeface="Consolas" charset="0"/>
              <a:ea typeface="Consolas" charset="0"/>
              <a:cs typeface="Consolas" charset="0"/>
            </a:endParaRPr>
          </a:p>
        </p:txBody>
      </p:sp>
      <p:grpSp>
        <p:nvGrpSpPr>
          <p:cNvPr id="20" name="Group 19"/>
          <p:cNvGrpSpPr/>
          <p:nvPr/>
        </p:nvGrpSpPr>
        <p:grpSpPr>
          <a:xfrm>
            <a:off x="76200" y="1905000"/>
            <a:ext cx="8839200" cy="2861687"/>
            <a:chOff x="109430" y="1447800"/>
            <a:chExt cx="8839200" cy="2861687"/>
          </a:xfrm>
        </p:grpSpPr>
        <p:sp>
          <p:nvSpPr>
            <p:cNvPr id="21" name="Rectangle 20"/>
            <p:cNvSpPr/>
            <p:nvPr/>
          </p:nvSpPr>
          <p:spPr bwMode="auto">
            <a:xfrm>
              <a:off x="109430" y="1875888"/>
              <a:ext cx="8839200" cy="2095045"/>
            </a:xfrm>
            <a:prstGeom prst="rect">
              <a:avLst/>
            </a:prstGeom>
            <a:no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ahoma" charset="0"/>
                <a:ea typeface="Tahoma" charset="0"/>
                <a:cs typeface="Tahoma" charset="0"/>
              </a:endParaRPr>
            </a:p>
          </p:txBody>
        </p:sp>
        <p:sp>
          <p:nvSpPr>
            <p:cNvPr id="22" name="Rectangle 21"/>
            <p:cNvSpPr/>
            <p:nvPr/>
          </p:nvSpPr>
          <p:spPr bwMode="auto">
            <a:xfrm>
              <a:off x="351918" y="3094589"/>
              <a:ext cx="1558078" cy="488974"/>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ahoma" charset="0"/>
                  <a:ea typeface="Tahoma" charset="0"/>
                  <a:cs typeface="Tahoma" charset="0"/>
                </a:rPr>
                <a:t>&lt;</a:t>
              </a:r>
              <a:r>
                <a:rPr kumimoji="0" lang="vi-VN" sz="1600" b="0" i="0" u="none" strike="noStrike" cap="none" normalizeH="0" baseline="0">
                  <a:ln>
                    <a:noFill/>
                  </a:ln>
                  <a:solidFill>
                    <a:schemeClr val="tx1"/>
                  </a:solidFill>
                  <a:effectLst/>
                  <a:latin typeface="Tahoma" charset="0"/>
                  <a:ea typeface="Tahoma" charset="0"/>
                  <a:cs typeface="Tahoma" charset="0"/>
                </a:rPr>
                <a:t>câu lệnh 1&gt;</a:t>
              </a: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sp>
          <p:nvSpPr>
            <p:cNvPr id="23" name="TextBox 22"/>
            <p:cNvSpPr txBox="1"/>
            <p:nvPr/>
          </p:nvSpPr>
          <p:spPr>
            <a:xfrm>
              <a:off x="1112138" y="2689546"/>
              <a:ext cx="61266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true</a:t>
              </a:r>
              <a:endParaRPr lang="en-US" sz="1600" b="1" dirty="0">
                <a:solidFill>
                  <a:srgbClr val="0432FF"/>
                </a:solidFill>
                <a:latin typeface="Tahoma" charset="0"/>
                <a:ea typeface="Tahoma" charset="0"/>
                <a:cs typeface="Tahoma" charset="0"/>
              </a:endParaRPr>
            </a:p>
          </p:txBody>
        </p:sp>
        <p:grpSp>
          <p:nvGrpSpPr>
            <p:cNvPr id="24" name="Group 23"/>
            <p:cNvGrpSpPr/>
            <p:nvPr/>
          </p:nvGrpSpPr>
          <p:grpSpPr>
            <a:xfrm>
              <a:off x="189288" y="2063767"/>
              <a:ext cx="1883338" cy="665709"/>
              <a:chOff x="189288" y="2063767"/>
              <a:chExt cx="1883338" cy="665709"/>
            </a:xfrm>
          </p:grpSpPr>
          <p:sp>
            <p:nvSpPr>
              <p:cNvPr id="52" name="Diamond 51"/>
              <p:cNvSpPr/>
              <p:nvPr/>
            </p:nvSpPr>
            <p:spPr bwMode="auto">
              <a:xfrm>
                <a:off x="189288" y="2063767"/>
                <a:ext cx="1883338" cy="665709"/>
              </a:xfrm>
              <a:prstGeom prst="diamond">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sp>
            <p:nvSpPr>
              <p:cNvPr id="53" name="TextBox 52"/>
              <p:cNvSpPr txBox="1"/>
              <p:nvPr/>
            </p:nvSpPr>
            <p:spPr>
              <a:xfrm>
                <a:off x="521157" y="2239250"/>
                <a:ext cx="1172116" cy="369332"/>
              </a:xfrm>
              <a:prstGeom prst="rect">
                <a:avLst/>
              </a:prstGeom>
              <a:noFill/>
            </p:spPr>
            <p:txBody>
              <a:bodyPr wrap="none" rtlCol="0">
                <a:spAutoFit/>
              </a:bodyPr>
              <a:lstStyle/>
              <a:p>
                <a:r>
                  <a:rPr lang="en-US">
                    <a:solidFill>
                      <a:srgbClr val="0432FF"/>
                    </a:solidFill>
                  </a:rPr>
                  <a:t>&lt;</a:t>
                </a:r>
                <a:r>
                  <a:rPr lang="vi-VN">
                    <a:solidFill>
                      <a:srgbClr val="0432FF"/>
                    </a:solidFill>
                  </a:rPr>
                  <a:t>case 1&gt;</a:t>
                </a:r>
                <a:endParaRPr lang="en-US">
                  <a:solidFill>
                    <a:srgbClr val="0432FF"/>
                  </a:solidFill>
                </a:endParaRPr>
              </a:p>
            </p:txBody>
          </p:sp>
        </p:grpSp>
        <p:cxnSp>
          <p:nvCxnSpPr>
            <p:cNvPr id="25" name="Straight Arrow Connector 24"/>
            <p:cNvCxnSpPr>
              <a:stCxn id="36" idx="2"/>
              <a:endCxn id="24" idx="0"/>
            </p:cNvCxnSpPr>
            <p:nvPr/>
          </p:nvCxnSpPr>
          <p:spPr bwMode="auto">
            <a:xfrm>
              <a:off x="1130957" y="2729476"/>
              <a:ext cx="0" cy="365113"/>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26" name="Straight Arrow Connector 25"/>
            <p:cNvCxnSpPr/>
            <p:nvPr/>
          </p:nvCxnSpPr>
          <p:spPr bwMode="auto">
            <a:xfrm>
              <a:off x="1130957" y="1447800"/>
              <a:ext cx="0" cy="615967"/>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27" name="Straight Arrow Connector 26"/>
            <p:cNvCxnSpPr/>
            <p:nvPr/>
          </p:nvCxnSpPr>
          <p:spPr bwMode="auto">
            <a:xfrm>
              <a:off x="2072626" y="2396621"/>
              <a:ext cx="571781" cy="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28" name="Rectangle 27"/>
            <p:cNvSpPr/>
            <p:nvPr/>
          </p:nvSpPr>
          <p:spPr bwMode="auto">
            <a:xfrm>
              <a:off x="2808322" y="3094589"/>
              <a:ext cx="1558078" cy="488974"/>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ahoma" charset="0"/>
                  <a:ea typeface="Tahoma" charset="0"/>
                  <a:cs typeface="Tahoma" charset="0"/>
                </a:rPr>
                <a:t>&lt;</a:t>
              </a:r>
              <a:r>
                <a:rPr kumimoji="0" lang="vi-VN" sz="1600" b="0" i="0" u="none" strike="noStrike" cap="none" normalizeH="0" baseline="0">
                  <a:ln>
                    <a:noFill/>
                  </a:ln>
                  <a:solidFill>
                    <a:schemeClr val="tx1"/>
                  </a:solidFill>
                  <a:effectLst/>
                  <a:latin typeface="Tahoma" charset="0"/>
                  <a:ea typeface="Tahoma" charset="0"/>
                  <a:cs typeface="Tahoma" charset="0"/>
                </a:rPr>
                <a:t>câu lệnh 2&gt;</a:t>
              </a: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grpSp>
          <p:nvGrpSpPr>
            <p:cNvPr id="29" name="Group 28"/>
            <p:cNvGrpSpPr/>
            <p:nvPr/>
          </p:nvGrpSpPr>
          <p:grpSpPr>
            <a:xfrm>
              <a:off x="2645692" y="2063767"/>
              <a:ext cx="1883338" cy="665709"/>
              <a:chOff x="189288" y="2063767"/>
              <a:chExt cx="1883338" cy="665709"/>
            </a:xfrm>
          </p:grpSpPr>
          <p:sp>
            <p:nvSpPr>
              <p:cNvPr id="50" name="Diamond 49"/>
              <p:cNvSpPr/>
              <p:nvPr/>
            </p:nvSpPr>
            <p:spPr bwMode="auto">
              <a:xfrm>
                <a:off x="189288" y="2063767"/>
                <a:ext cx="1883338" cy="665709"/>
              </a:xfrm>
              <a:prstGeom prst="diamond">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sp>
            <p:nvSpPr>
              <p:cNvPr id="51" name="TextBox 50"/>
              <p:cNvSpPr txBox="1"/>
              <p:nvPr/>
            </p:nvSpPr>
            <p:spPr>
              <a:xfrm>
                <a:off x="521157" y="2239250"/>
                <a:ext cx="1172116" cy="369332"/>
              </a:xfrm>
              <a:prstGeom prst="rect">
                <a:avLst/>
              </a:prstGeom>
              <a:noFill/>
            </p:spPr>
            <p:txBody>
              <a:bodyPr wrap="none" rtlCol="0">
                <a:spAutoFit/>
              </a:bodyPr>
              <a:lstStyle/>
              <a:p>
                <a:r>
                  <a:rPr lang="en-US">
                    <a:solidFill>
                      <a:srgbClr val="0432FF"/>
                    </a:solidFill>
                  </a:rPr>
                  <a:t>&lt;</a:t>
                </a:r>
                <a:r>
                  <a:rPr lang="vi-VN">
                    <a:solidFill>
                      <a:srgbClr val="0432FF"/>
                    </a:solidFill>
                  </a:rPr>
                  <a:t>case 2&gt;</a:t>
                </a:r>
                <a:endParaRPr lang="en-US">
                  <a:solidFill>
                    <a:srgbClr val="0432FF"/>
                  </a:solidFill>
                </a:endParaRPr>
              </a:p>
            </p:txBody>
          </p:sp>
        </p:grpSp>
        <p:cxnSp>
          <p:nvCxnSpPr>
            <p:cNvPr id="30" name="Straight Arrow Connector 29"/>
            <p:cNvCxnSpPr/>
            <p:nvPr/>
          </p:nvCxnSpPr>
          <p:spPr bwMode="auto">
            <a:xfrm>
              <a:off x="3587361" y="2729476"/>
              <a:ext cx="0" cy="365113"/>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31" name="Straight Arrow Connector 30"/>
            <p:cNvCxnSpPr/>
            <p:nvPr/>
          </p:nvCxnSpPr>
          <p:spPr bwMode="auto">
            <a:xfrm>
              <a:off x="4529030" y="2396621"/>
              <a:ext cx="571781" cy="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32" name="Straight Arrow Connector 31"/>
            <p:cNvCxnSpPr/>
            <p:nvPr/>
          </p:nvCxnSpPr>
          <p:spPr bwMode="auto">
            <a:xfrm>
              <a:off x="4551591" y="2396621"/>
              <a:ext cx="571781" cy="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33" name="Rectangle 32"/>
            <p:cNvSpPr/>
            <p:nvPr/>
          </p:nvSpPr>
          <p:spPr bwMode="auto">
            <a:xfrm>
              <a:off x="5287287" y="3094589"/>
              <a:ext cx="1558078" cy="488974"/>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ahoma" charset="0"/>
                  <a:ea typeface="Tahoma" charset="0"/>
                  <a:cs typeface="Tahoma" charset="0"/>
                </a:rPr>
                <a:t>&lt;</a:t>
              </a:r>
              <a:r>
                <a:rPr kumimoji="0" lang="vi-VN" sz="1600" b="0" i="0" u="none" strike="noStrike" cap="none" normalizeH="0" baseline="0">
                  <a:ln>
                    <a:noFill/>
                  </a:ln>
                  <a:solidFill>
                    <a:schemeClr val="tx1"/>
                  </a:solidFill>
                  <a:effectLst/>
                  <a:latin typeface="Tahoma" charset="0"/>
                  <a:ea typeface="Tahoma" charset="0"/>
                  <a:cs typeface="Tahoma" charset="0"/>
                </a:rPr>
                <a:t>câu lệnh N&gt;</a:t>
              </a: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grpSp>
          <p:nvGrpSpPr>
            <p:cNvPr id="34" name="Group 33"/>
            <p:cNvGrpSpPr/>
            <p:nvPr/>
          </p:nvGrpSpPr>
          <p:grpSpPr>
            <a:xfrm>
              <a:off x="5124657" y="2063767"/>
              <a:ext cx="1883338" cy="665709"/>
              <a:chOff x="189288" y="2063767"/>
              <a:chExt cx="1883338" cy="665709"/>
            </a:xfrm>
          </p:grpSpPr>
          <p:sp>
            <p:nvSpPr>
              <p:cNvPr id="48" name="Diamond 47"/>
              <p:cNvSpPr/>
              <p:nvPr/>
            </p:nvSpPr>
            <p:spPr bwMode="auto">
              <a:xfrm>
                <a:off x="189288" y="2063767"/>
                <a:ext cx="1883338" cy="665709"/>
              </a:xfrm>
              <a:prstGeom prst="diamond">
                <a:avLst/>
              </a:prstGeom>
              <a:solidFill>
                <a:srgbClr val="CCF7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sp>
            <p:nvSpPr>
              <p:cNvPr id="49" name="TextBox 48"/>
              <p:cNvSpPr txBox="1"/>
              <p:nvPr/>
            </p:nvSpPr>
            <p:spPr>
              <a:xfrm>
                <a:off x="521157" y="2239250"/>
                <a:ext cx="1199367" cy="369332"/>
              </a:xfrm>
              <a:prstGeom prst="rect">
                <a:avLst/>
              </a:prstGeom>
              <a:noFill/>
            </p:spPr>
            <p:txBody>
              <a:bodyPr wrap="none" rtlCol="0">
                <a:spAutoFit/>
              </a:bodyPr>
              <a:lstStyle/>
              <a:p>
                <a:r>
                  <a:rPr lang="en-US">
                    <a:solidFill>
                      <a:srgbClr val="0432FF"/>
                    </a:solidFill>
                  </a:rPr>
                  <a:t>&lt;</a:t>
                </a:r>
                <a:r>
                  <a:rPr lang="vi-VN">
                    <a:solidFill>
                      <a:srgbClr val="0432FF"/>
                    </a:solidFill>
                  </a:rPr>
                  <a:t>case N&gt;</a:t>
                </a:r>
                <a:endParaRPr lang="en-US">
                  <a:solidFill>
                    <a:srgbClr val="0432FF"/>
                  </a:solidFill>
                </a:endParaRPr>
              </a:p>
            </p:txBody>
          </p:sp>
        </p:grpSp>
        <p:cxnSp>
          <p:nvCxnSpPr>
            <p:cNvPr id="35" name="Straight Arrow Connector 34"/>
            <p:cNvCxnSpPr/>
            <p:nvPr/>
          </p:nvCxnSpPr>
          <p:spPr bwMode="auto">
            <a:xfrm>
              <a:off x="6066326" y="2729476"/>
              <a:ext cx="0" cy="365113"/>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36" name="Straight Arrow Connector 35"/>
            <p:cNvCxnSpPr/>
            <p:nvPr/>
          </p:nvCxnSpPr>
          <p:spPr bwMode="auto">
            <a:xfrm>
              <a:off x="7007995" y="2396621"/>
              <a:ext cx="1071856"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sp>
          <p:nvSpPr>
            <p:cNvPr id="37" name="Rectangle 36"/>
            <p:cNvSpPr/>
            <p:nvPr/>
          </p:nvSpPr>
          <p:spPr bwMode="auto">
            <a:xfrm>
              <a:off x="7300812" y="3094589"/>
              <a:ext cx="1558078" cy="488974"/>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ahoma" charset="0"/>
                  <a:ea typeface="Tahoma" charset="0"/>
                  <a:cs typeface="Tahoma" charset="0"/>
                </a:rPr>
                <a:t>&lt;</a:t>
              </a:r>
              <a:r>
                <a:rPr lang="vi-VN" sz="1600">
                  <a:latin typeface="Tahoma" charset="0"/>
                  <a:ea typeface="Tahoma" charset="0"/>
                  <a:cs typeface="Tahoma" charset="0"/>
                </a:rPr>
                <a:t>mặc nhiên</a:t>
              </a:r>
              <a:r>
                <a:rPr kumimoji="0" lang="vi-VN" sz="1600" b="0" i="0" u="none" strike="noStrike" cap="none" normalizeH="0" baseline="0">
                  <a:ln>
                    <a:noFill/>
                  </a:ln>
                  <a:solidFill>
                    <a:schemeClr val="tx1"/>
                  </a:solidFill>
                  <a:effectLst/>
                  <a:latin typeface="Tahoma" charset="0"/>
                  <a:ea typeface="Tahoma" charset="0"/>
                  <a:cs typeface="Tahoma" charset="0"/>
                </a:rPr>
                <a:t>&gt;</a:t>
              </a:r>
              <a:endParaRPr kumimoji="0" lang="en-US" sz="1600" b="0" i="0" u="none" strike="noStrike" cap="none" normalizeH="0" baseline="0" dirty="0">
                <a:ln>
                  <a:noFill/>
                </a:ln>
                <a:solidFill>
                  <a:schemeClr val="tx1"/>
                </a:solidFill>
                <a:effectLst/>
                <a:latin typeface="Tahoma" charset="0"/>
                <a:ea typeface="Tahoma" charset="0"/>
                <a:cs typeface="Tahoma" charset="0"/>
              </a:endParaRPr>
            </a:p>
          </p:txBody>
        </p:sp>
        <p:cxnSp>
          <p:nvCxnSpPr>
            <p:cNvPr id="38" name="Straight Arrow Connector 37"/>
            <p:cNvCxnSpPr/>
            <p:nvPr/>
          </p:nvCxnSpPr>
          <p:spPr bwMode="auto">
            <a:xfrm>
              <a:off x="8079851" y="2396621"/>
              <a:ext cx="0" cy="697968"/>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39" name="Straight Arrow Connector 38"/>
            <p:cNvCxnSpPr/>
            <p:nvPr/>
          </p:nvCxnSpPr>
          <p:spPr bwMode="auto">
            <a:xfrm flipV="1">
              <a:off x="1921276" y="3332083"/>
              <a:ext cx="898326" cy="13985"/>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40" name="Straight Arrow Connector 39"/>
            <p:cNvCxnSpPr/>
            <p:nvPr/>
          </p:nvCxnSpPr>
          <p:spPr bwMode="auto">
            <a:xfrm flipV="1">
              <a:off x="4388961" y="3318098"/>
              <a:ext cx="898326" cy="13985"/>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41" name="Straight Arrow Connector 40"/>
            <p:cNvCxnSpPr/>
            <p:nvPr/>
          </p:nvCxnSpPr>
          <p:spPr bwMode="auto">
            <a:xfrm>
              <a:off x="6845365" y="3346068"/>
              <a:ext cx="433767" cy="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42" name="Straight Arrow Connector 41"/>
            <p:cNvCxnSpPr/>
            <p:nvPr/>
          </p:nvCxnSpPr>
          <p:spPr bwMode="auto">
            <a:xfrm>
              <a:off x="8079851" y="3583563"/>
              <a:ext cx="0" cy="725924"/>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43" name="TextBox 42"/>
            <p:cNvSpPr txBox="1"/>
            <p:nvPr/>
          </p:nvSpPr>
          <p:spPr>
            <a:xfrm>
              <a:off x="3578841" y="2658860"/>
              <a:ext cx="61266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true</a:t>
              </a:r>
              <a:endParaRPr lang="en-US" sz="1600" b="1" dirty="0">
                <a:solidFill>
                  <a:srgbClr val="0432FF"/>
                </a:solidFill>
                <a:latin typeface="Tahoma" charset="0"/>
                <a:ea typeface="Tahoma" charset="0"/>
                <a:cs typeface="Tahoma" charset="0"/>
              </a:endParaRPr>
            </a:p>
          </p:txBody>
        </p:sp>
        <p:sp>
          <p:nvSpPr>
            <p:cNvPr id="44" name="TextBox 43"/>
            <p:cNvSpPr txBox="1"/>
            <p:nvPr/>
          </p:nvSpPr>
          <p:spPr>
            <a:xfrm>
              <a:off x="6066326" y="2670564"/>
              <a:ext cx="61266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true</a:t>
              </a:r>
              <a:endParaRPr lang="en-US" sz="1600" b="1" dirty="0">
                <a:solidFill>
                  <a:srgbClr val="0432FF"/>
                </a:solidFill>
                <a:latin typeface="Tahoma" charset="0"/>
                <a:ea typeface="Tahoma" charset="0"/>
                <a:cs typeface="Tahoma" charset="0"/>
              </a:endParaRPr>
            </a:p>
          </p:txBody>
        </p:sp>
        <p:sp>
          <p:nvSpPr>
            <p:cNvPr id="45" name="TextBox 44"/>
            <p:cNvSpPr txBox="1"/>
            <p:nvPr/>
          </p:nvSpPr>
          <p:spPr>
            <a:xfrm>
              <a:off x="1921420" y="2069973"/>
              <a:ext cx="67678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false</a:t>
              </a:r>
              <a:endParaRPr lang="en-US" sz="1600" b="1" dirty="0">
                <a:solidFill>
                  <a:srgbClr val="0432FF"/>
                </a:solidFill>
                <a:latin typeface="Tahoma" charset="0"/>
                <a:ea typeface="Tahoma" charset="0"/>
                <a:cs typeface="Tahoma" charset="0"/>
              </a:endParaRPr>
            </a:p>
          </p:txBody>
        </p:sp>
        <p:sp>
          <p:nvSpPr>
            <p:cNvPr id="46" name="TextBox 45"/>
            <p:cNvSpPr txBox="1"/>
            <p:nvPr/>
          </p:nvSpPr>
          <p:spPr>
            <a:xfrm>
              <a:off x="4451020" y="2031508"/>
              <a:ext cx="67678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false</a:t>
              </a:r>
              <a:endParaRPr lang="en-US" sz="1600" b="1" dirty="0">
                <a:solidFill>
                  <a:srgbClr val="0432FF"/>
                </a:solidFill>
                <a:latin typeface="Tahoma" charset="0"/>
                <a:ea typeface="Tahoma" charset="0"/>
                <a:cs typeface="Tahoma" charset="0"/>
              </a:endParaRPr>
            </a:p>
          </p:txBody>
        </p:sp>
        <p:sp>
          <p:nvSpPr>
            <p:cNvPr id="47" name="TextBox 46"/>
            <p:cNvSpPr txBox="1"/>
            <p:nvPr/>
          </p:nvSpPr>
          <p:spPr>
            <a:xfrm>
              <a:off x="6970444" y="2069973"/>
              <a:ext cx="676788" cy="338554"/>
            </a:xfrm>
            <a:prstGeom prst="rect">
              <a:avLst/>
            </a:prstGeom>
            <a:noFill/>
          </p:spPr>
          <p:txBody>
            <a:bodyPr wrap="none" rtlCol="0">
              <a:spAutoFit/>
            </a:bodyPr>
            <a:lstStyle/>
            <a:p>
              <a:r>
                <a:rPr lang="vi-VN" sz="1600" b="1">
                  <a:solidFill>
                    <a:srgbClr val="0432FF"/>
                  </a:solidFill>
                  <a:latin typeface="Tahoma" charset="0"/>
                  <a:ea typeface="Tahoma" charset="0"/>
                  <a:cs typeface="Tahoma" charset="0"/>
                </a:rPr>
                <a:t>false</a:t>
              </a:r>
              <a:endParaRPr lang="en-US" sz="1600" b="1" dirty="0">
                <a:solidFill>
                  <a:srgbClr val="0432FF"/>
                </a:solidFill>
                <a:latin typeface="Tahoma" charset="0"/>
                <a:ea typeface="Tahoma" charset="0"/>
                <a:cs typeface="Tahoma" charset="0"/>
              </a:endParaRPr>
            </a:p>
          </p:txBody>
        </p:sp>
      </p:grpSp>
    </p:spTree>
    <p:extLst>
      <p:ext uri="{BB962C8B-B14F-4D97-AF65-F5344CB8AC3E}">
        <p14:creationId xmlns:p14="http://schemas.microsoft.com/office/powerpoint/2010/main" val="4160762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grpSp>
        <p:nvGrpSpPr>
          <p:cNvPr id="3" name="Group 2"/>
          <p:cNvGrpSpPr/>
          <p:nvPr/>
        </p:nvGrpSpPr>
        <p:grpSpPr>
          <a:xfrm>
            <a:off x="1228165" y="1273261"/>
            <a:ext cx="6629400" cy="4707557"/>
            <a:chOff x="1295400" y="1017768"/>
            <a:chExt cx="6629400" cy="4707557"/>
          </a:xfrm>
        </p:grpSpPr>
        <p:sp>
          <p:nvSpPr>
            <p:cNvPr id="2" name="TextBox 1"/>
            <p:cNvSpPr txBox="1"/>
            <p:nvPr/>
          </p:nvSpPr>
          <p:spPr>
            <a:xfrm>
              <a:off x="3243328" y="5325215"/>
              <a:ext cx="1534394"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for</a:t>
              </a:r>
              <a:endParaRPr lang="en-US" sz="2000">
                <a:solidFill>
                  <a:srgbClr val="384AFF"/>
                </a:solidFill>
                <a:latin typeface="Consolas" charset="0"/>
                <a:ea typeface="Consolas" charset="0"/>
                <a:cs typeface="Consolas" charset="0"/>
              </a:endParaRPr>
            </a:p>
          </p:txBody>
        </p:sp>
        <p:grpSp>
          <p:nvGrpSpPr>
            <p:cNvPr id="54" name="Group 53"/>
            <p:cNvGrpSpPr/>
            <p:nvPr/>
          </p:nvGrpSpPr>
          <p:grpSpPr>
            <a:xfrm>
              <a:off x="1295400" y="1017768"/>
              <a:ext cx="6629400" cy="4146343"/>
              <a:chOff x="152400" y="990600"/>
              <a:chExt cx="6629400" cy="4146343"/>
            </a:xfrm>
          </p:grpSpPr>
          <p:grpSp>
            <p:nvGrpSpPr>
              <p:cNvPr id="55" name="Group 54"/>
              <p:cNvGrpSpPr/>
              <p:nvPr/>
            </p:nvGrpSpPr>
            <p:grpSpPr>
              <a:xfrm>
                <a:off x="152400" y="990600"/>
                <a:ext cx="6629400" cy="4146343"/>
                <a:chOff x="762000" y="914400"/>
                <a:chExt cx="6629400" cy="4146343"/>
              </a:xfrm>
            </p:grpSpPr>
            <p:sp>
              <p:nvSpPr>
                <p:cNvPr id="58" name="Rectangle 57"/>
                <p:cNvSpPr/>
                <p:nvPr/>
              </p:nvSpPr>
              <p:spPr bwMode="auto">
                <a:xfrm>
                  <a:off x="1752600" y="1524000"/>
                  <a:ext cx="2490585" cy="528570"/>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onsolas" charset="0"/>
                      <a:ea typeface="Consolas" charset="0"/>
                      <a:cs typeface="Consolas" charset="0"/>
                    </a:rPr>
                    <a:t>&lt;</a:t>
                  </a:r>
                  <a:r>
                    <a:rPr kumimoji="0" lang="vi-VN" sz="1800" b="0" i="0" u="none" strike="noStrike" cap="none" normalizeH="0" baseline="0">
                      <a:ln>
                        <a:noFill/>
                      </a:ln>
                      <a:solidFill>
                        <a:schemeClr val="tx1"/>
                      </a:solidFill>
                      <a:effectLst/>
                      <a:latin typeface="Consolas" charset="0"/>
                      <a:ea typeface="Consolas" charset="0"/>
                      <a:cs typeface="Consolas" charset="0"/>
                    </a:rPr>
                    <a:t>khởi tạo&gt;</a:t>
                  </a:r>
                  <a:endParaRPr kumimoji="0" lang="en-US" sz="1800" b="0" i="0" u="none" strike="noStrike" cap="none" normalizeH="0" baseline="0">
                    <a:ln>
                      <a:noFill/>
                    </a:ln>
                    <a:solidFill>
                      <a:schemeClr val="tx1"/>
                    </a:solidFill>
                    <a:effectLst/>
                    <a:latin typeface="Consolas" charset="0"/>
                    <a:ea typeface="Consolas" charset="0"/>
                    <a:cs typeface="Consolas" charset="0"/>
                  </a:endParaRPr>
                </a:p>
              </p:txBody>
            </p:sp>
            <p:sp>
              <p:nvSpPr>
                <p:cNvPr id="59" name="Rectangle 58"/>
                <p:cNvSpPr/>
                <p:nvPr/>
              </p:nvSpPr>
              <p:spPr bwMode="auto">
                <a:xfrm>
                  <a:off x="1834695" y="3616818"/>
                  <a:ext cx="2490585" cy="533400"/>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Consolas" charset="0"/>
                      <a:ea typeface="Consolas" charset="0"/>
                      <a:cs typeface="Consolas" charset="0"/>
                    </a:rPr>
                    <a:t>&lt;</a:t>
                  </a:r>
                  <a:r>
                    <a:rPr kumimoji="0" lang="vi-VN" sz="1800" b="0" i="0" u="none" strike="noStrike" cap="none" normalizeH="0" baseline="0">
                      <a:ln>
                        <a:noFill/>
                      </a:ln>
                      <a:solidFill>
                        <a:schemeClr val="tx1"/>
                      </a:solidFill>
                      <a:effectLst/>
                      <a:latin typeface="Consolas" charset="0"/>
                      <a:ea typeface="Consolas" charset="0"/>
                      <a:cs typeface="Consolas" charset="0"/>
                    </a:rPr>
                    <a:t>câu lệnh</a:t>
                  </a:r>
                  <a:r>
                    <a:rPr kumimoji="0" lang="en-US" sz="1800" b="0" i="0" u="none" strike="noStrike" cap="none" normalizeH="0" baseline="0">
                      <a:ln>
                        <a:noFill/>
                      </a:ln>
                      <a:solidFill>
                        <a:schemeClr val="tx1"/>
                      </a:solidFill>
                      <a:effectLst/>
                      <a:latin typeface="Consolas" charset="0"/>
                      <a:ea typeface="Consolas" charset="0"/>
                      <a:cs typeface="Consolas" charset="0"/>
                    </a:rPr>
                    <a:t>&gt;</a:t>
                  </a:r>
                </a:p>
              </p:txBody>
            </p:sp>
            <p:sp>
              <p:nvSpPr>
                <p:cNvPr id="60" name="Diamond 59"/>
                <p:cNvSpPr/>
                <p:nvPr/>
              </p:nvSpPr>
              <p:spPr bwMode="auto">
                <a:xfrm>
                  <a:off x="1764406" y="2433570"/>
                  <a:ext cx="2466975" cy="762001"/>
                </a:xfrm>
                <a:prstGeom prst="diamond">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61" name="Straight Arrow Connector 60"/>
                <p:cNvCxnSpPr/>
                <p:nvPr/>
              </p:nvCxnSpPr>
              <p:spPr bwMode="auto">
                <a:xfrm>
                  <a:off x="2969318" y="2052570"/>
                  <a:ext cx="0" cy="38100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62" name="TextBox 61"/>
                <p:cNvSpPr txBox="1"/>
                <p:nvPr/>
              </p:nvSpPr>
              <p:spPr>
                <a:xfrm>
                  <a:off x="2291150" y="2604077"/>
                  <a:ext cx="1577676" cy="369332"/>
                </a:xfrm>
                <a:prstGeom prst="rect">
                  <a:avLst/>
                </a:prstGeom>
                <a:noFill/>
              </p:spPr>
              <p:txBody>
                <a:bodyPr wrap="none" rtlCol="0">
                  <a:spAutoFit/>
                </a:bodyPr>
                <a:lstStyle/>
                <a:p>
                  <a:r>
                    <a:rPr lang="en-US">
                      <a:latin typeface="Consolas" charset="0"/>
                      <a:ea typeface="Consolas" charset="0"/>
                      <a:cs typeface="Consolas" charset="0"/>
                    </a:rPr>
                    <a:t>&lt;</a:t>
                  </a:r>
                  <a:r>
                    <a:rPr lang="vi-VN">
                      <a:latin typeface="Consolas" charset="0"/>
                      <a:ea typeface="Consolas" charset="0"/>
                      <a:cs typeface="Consolas" charset="0"/>
                    </a:rPr>
                    <a:t>điều kiện&gt;</a:t>
                  </a:r>
                  <a:endParaRPr lang="en-US">
                    <a:latin typeface="Consolas" charset="0"/>
                    <a:ea typeface="Consolas" charset="0"/>
                    <a:cs typeface="Consolas" charset="0"/>
                  </a:endParaRPr>
                </a:p>
              </p:txBody>
            </p:sp>
            <p:sp>
              <p:nvSpPr>
                <p:cNvPr id="63" name="Rectangle 62"/>
                <p:cNvSpPr/>
                <p:nvPr/>
              </p:nvSpPr>
              <p:spPr bwMode="auto">
                <a:xfrm>
                  <a:off x="4648200" y="3616818"/>
                  <a:ext cx="2466975" cy="533400"/>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Consolas" charset="0"/>
                      <a:ea typeface="Consolas" charset="0"/>
                      <a:cs typeface="Consolas" charset="0"/>
                    </a:rPr>
                    <a:t>&lt;</a:t>
                  </a:r>
                  <a:r>
                    <a:rPr kumimoji="0" lang="vi-VN" sz="1800" b="0" i="0" u="none" strike="noStrike" cap="none" normalizeH="0" baseline="0">
                      <a:ln>
                        <a:noFill/>
                      </a:ln>
                      <a:solidFill>
                        <a:schemeClr val="tx1"/>
                      </a:solidFill>
                      <a:effectLst/>
                      <a:latin typeface="Consolas" charset="0"/>
                      <a:ea typeface="Consolas" charset="0"/>
                      <a:cs typeface="Consolas" charset="0"/>
                    </a:rPr>
                    <a:t>thay đổi giá trị</a:t>
                  </a:r>
                  <a:r>
                    <a:rPr kumimoji="0" lang="en-US" sz="1800" b="0" i="0" u="none" strike="noStrike" cap="none" normalizeH="0" baseline="0">
                      <a:ln>
                        <a:noFill/>
                      </a:ln>
                      <a:solidFill>
                        <a:schemeClr val="tx1"/>
                      </a:solidFill>
                      <a:effectLst/>
                      <a:latin typeface="Consolas" charset="0"/>
                      <a:ea typeface="Consolas" charset="0"/>
                      <a:cs typeface="Consolas" charset="0"/>
                    </a:rPr>
                    <a:t>&gt;</a:t>
                  </a:r>
                </a:p>
              </p:txBody>
            </p:sp>
            <p:cxnSp>
              <p:nvCxnSpPr>
                <p:cNvPr id="64" name="Straight Arrow Connector 63"/>
                <p:cNvCxnSpPr/>
                <p:nvPr/>
              </p:nvCxnSpPr>
              <p:spPr bwMode="auto">
                <a:xfrm>
                  <a:off x="2969318" y="3195571"/>
                  <a:ext cx="0" cy="38100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65" name="Straight Arrow Connector 64"/>
                <p:cNvCxnSpPr/>
                <p:nvPr/>
              </p:nvCxnSpPr>
              <p:spPr bwMode="auto">
                <a:xfrm>
                  <a:off x="1165595" y="4267200"/>
                  <a:ext cx="1803723"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6" name="Straight Arrow Connector 65"/>
                <p:cNvCxnSpPr/>
                <p:nvPr/>
              </p:nvCxnSpPr>
              <p:spPr bwMode="auto">
                <a:xfrm>
                  <a:off x="5881284" y="2243070"/>
                  <a:ext cx="0" cy="1373748"/>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7" name="Straight Arrow Connector 66"/>
                <p:cNvCxnSpPr/>
                <p:nvPr/>
              </p:nvCxnSpPr>
              <p:spPr bwMode="auto">
                <a:xfrm>
                  <a:off x="2997892" y="2243070"/>
                  <a:ext cx="2883392" cy="0"/>
                </a:xfrm>
                <a:prstGeom prst="straightConnector1">
                  <a:avLst/>
                </a:prstGeom>
                <a:solidFill>
                  <a:schemeClr val="accent1"/>
                </a:solidFill>
                <a:ln w="38100" cap="flat" cmpd="sng" algn="ctr">
                  <a:solidFill>
                    <a:srgbClr val="0070C0"/>
                  </a:solidFill>
                  <a:prstDash val="solid"/>
                  <a:round/>
                  <a:headEnd type="triangle" w="med" len="med"/>
                  <a:tailEnd type="none" w="med" len="med"/>
                </a:ln>
                <a:effectLst/>
              </p:spPr>
            </p:cxnSp>
            <p:cxnSp>
              <p:nvCxnSpPr>
                <p:cNvPr id="68" name="Straight Arrow Connector 67"/>
                <p:cNvCxnSpPr/>
                <p:nvPr/>
              </p:nvCxnSpPr>
              <p:spPr bwMode="auto">
                <a:xfrm>
                  <a:off x="1165595" y="2819400"/>
                  <a:ext cx="587005"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9" name="Straight Arrow Connector 68"/>
                <p:cNvCxnSpPr/>
                <p:nvPr/>
              </p:nvCxnSpPr>
              <p:spPr bwMode="auto">
                <a:xfrm>
                  <a:off x="1165595" y="2814571"/>
                  <a:ext cx="0" cy="1452629"/>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70" name="Straight Arrow Connector 69"/>
                <p:cNvCxnSpPr/>
                <p:nvPr/>
              </p:nvCxnSpPr>
              <p:spPr bwMode="auto">
                <a:xfrm>
                  <a:off x="2969318" y="914400"/>
                  <a:ext cx="0" cy="60960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71" name="Straight Arrow Connector 70"/>
                <p:cNvCxnSpPr/>
                <p:nvPr/>
              </p:nvCxnSpPr>
              <p:spPr bwMode="auto">
                <a:xfrm>
                  <a:off x="2969318" y="4257961"/>
                  <a:ext cx="0" cy="802782"/>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72" name="Rectangle 71"/>
                <p:cNvSpPr/>
                <p:nvPr/>
              </p:nvSpPr>
              <p:spPr bwMode="auto">
                <a:xfrm>
                  <a:off x="762000" y="1295400"/>
                  <a:ext cx="6629400" cy="3352800"/>
                </a:xfrm>
                <a:prstGeom prst="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73" name="Straight Arrow Connector 72"/>
                <p:cNvCxnSpPr/>
                <p:nvPr/>
              </p:nvCxnSpPr>
              <p:spPr bwMode="auto">
                <a:xfrm>
                  <a:off x="4325280" y="3883518"/>
                  <a:ext cx="322920" cy="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grpSp>
          <p:sp>
            <p:nvSpPr>
              <p:cNvPr id="56" name="TextBox 55"/>
              <p:cNvSpPr txBox="1"/>
              <p:nvPr/>
            </p:nvSpPr>
            <p:spPr>
              <a:xfrm>
                <a:off x="501142" y="2555919"/>
                <a:ext cx="817853"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false</a:t>
                </a:r>
                <a:endParaRPr lang="en-US">
                  <a:solidFill>
                    <a:srgbClr val="0432FF"/>
                  </a:solidFill>
                  <a:latin typeface="Consolas" charset="0"/>
                  <a:ea typeface="Consolas" charset="0"/>
                  <a:cs typeface="Consolas" charset="0"/>
                </a:endParaRPr>
              </a:p>
            </p:txBody>
          </p:sp>
          <p:sp>
            <p:nvSpPr>
              <p:cNvPr id="57" name="TextBox 56"/>
              <p:cNvSpPr txBox="1"/>
              <p:nvPr/>
            </p:nvSpPr>
            <p:spPr>
              <a:xfrm>
                <a:off x="2334976" y="3277604"/>
                <a:ext cx="691215"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true</a:t>
                </a:r>
                <a:endParaRPr lang="en-US">
                  <a:solidFill>
                    <a:srgbClr val="0432FF"/>
                  </a:solidFill>
                  <a:latin typeface="Consolas" charset="0"/>
                  <a:ea typeface="Consolas" charset="0"/>
                  <a:cs typeface="Consolas" charset="0"/>
                </a:endParaRPr>
              </a:p>
            </p:txBody>
          </p:sp>
        </p:grpSp>
      </p:grpSp>
    </p:spTree>
    <p:extLst>
      <p:ext uri="{BB962C8B-B14F-4D97-AF65-F5344CB8AC3E}">
        <p14:creationId xmlns:p14="http://schemas.microsoft.com/office/powerpoint/2010/main" val="3764264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Lưu đồ (</a:t>
            </a:r>
            <a:r>
              <a:rPr lang="vi-VN"/>
              <a:t>Flowchar</a:t>
            </a:r>
            <a:r>
              <a:rPr lang="en-US"/>
              <a:t>t)</a:t>
            </a:r>
            <a:endParaRPr lang="en-US" sz="2400" b="1">
              <a:solidFill>
                <a:srgbClr val="0070C0"/>
              </a:solidFill>
            </a:endParaRPr>
          </a:p>
        </p:txBody>
      </p:sp>
      <p:sp>
        <p:nvSpPr>
          <p:cNvPr id="2" name="TextBox 1"/>
          <p:cNvSpPr txBox="1"/>
          <p:nvPr/>
        </p:nvSpPr>
        <p:spPr>
          <a:xfrm>
            <a:off x="1556729" y="4997935"/>
            <a:ext cx="1816523"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while</a:t>
            </a:r>
            <a:endParaRPr lang="en-US" sz="2000">
              <a:solidFill>
                <a:srgbClr val="384AFF"/>
              </a:solidFill>
              <a:latin typeface="Consolas" charset="0"/>
              <a:ea typeface="Consolas" charset="0"/>
              <a:cs typeface="Consolas" charset="0"/>
            </a:endParaRPr>
          </a:p>
        </p:txBody>
      </p:sp>
      <p:grpSp>
        <p:nvGrpSpPr>
          <p:cNvPr id="40" name="Group 39"/>
          <p:cNvGrpSpPr/>
          <p:nvPr/>
        </p:nvGrpSpPr>
        <p:grpSpPr>
          <a:xfrm>
            <a:off x="4685425" y="1425588"/>
            <a:ext cx="4419600" cy="3294309"/>
            <a:chOff x="1676400" y="762000"/>
            <a:chExt cx="4419600" cy="3294309"/>
          </a:xfrm>
        </p:grpSpPr>
        <p:sp>
          <p:nvSpPr>
            <p:cNvPr id="41" name="Rectangle 40"/>
            <p:cNvSpPr/>
            <p:nvPr/>
          </p:nvSpPr>
          <p:spPr bwMode="auto">
            <a:xfrm>
              <a:off x="2593556" y="1576858"/>
              <a:ext cx="2490585" cy="533400"/>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Consolas" charset="0"/>
                  <a:ea typeface="Consolas" charset="0"/>
                  <a:cs typeface="Consolas" charset="0"/>
                </a:rPr>
                <a:t>&lt;</a:t>
              </a:r>
              <a:r>
                <a:rPr kumimoji="0" lang="vi-VN" sz="1800" b="0" i="0" u="none" strike="noStrike" cap="none" normalizeH="0" baseline="0">
                  <a:ln>
                    <a:noFill/>
                  </a:ln>
                  <a:solidFill>
                    <a:schemeClr val="tx1"/>
                  </a:solidFill>
                  <a:effectLst/>
                  <a:latin typeface="Consolas" charset="0"/>
                  <a:ea typeface="Consolas" charset="0"/>
                  <a:cs typeface="Consolas" charset="0"/>
                </a:rPr>
                <a:t>câu lệnh</a:t>
              </a:r>
              <a:r>
                <a:rPr kumimoji="0" lang="en-US" sz="1800" b="0" i="0" u="none" strike="noStrike" cap="none" normalizeH="0" baseline="0">
                  <a:ln>
                    <a:noFill/>
                  </a:ln>
                  <a:solidFill>
                    <a:schemeClr val="tx1"/>
                  </a:solidFill>
                  <a:effectLst/>
                  <a:latin typeface="Consolas" charset="0"/>
                  <a:ea typeface="Consolas" charset="0"/>
                  <a:cs typeface="Consolas" charset="0"/>
                </a:rPr>
                <a:t>&gt;</a:t>
              </a:r>
            </a:p>
          </p:txBody>
        </p:sp>
        <p:sp>
          <p:nvSpPr>
            <p:cNvPr id="42" name="Diamond 41"/>
            <p:cNvSpPr/>
            <p:nvPr/>
          </p:nvSpPr>
          <p:spPr bwMode="auto">
            <a:xfrm>
              <a:off x="2636989" y="2491526"/>
              <a:ext cx="2466975" cy="762001"/>
            </a:xfrm>
            <a:prstGeom prst="diamond">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43" name="Straight Arrow Connector 42"/>
            <p:cNvCxnSpPr/>
            <p:nvPr/>
          </p:nvCxnSpPr>
          <p:spPr bwMode="auto">
            <a:xfrm>
              <a:off x="3883718" y="762000"/>
              <a:ext cx="0" cy="83337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44" name="TextBox 43"/>
            <p:cNvSpPr txBox="1"/>
            <p:nvPr/>
          </p:nvSpPr>
          <p:spPr>
            <a:xfrm>
              <a:off x="3036266" y="2695573"/>
              <a:ext cx="1577676" cy="369332"/>
            </a:xfrm>
            <a:prstGeom prst="rect">
              <a:avLst/>
            </a:prstGeom>
            <a:noFill/>
          </p:spPr>
          <p:txBody>
            <a:bodyPr wrap="none" rtlCol="0">
              <a:spAutoFit/>
            </a:bodyPr>
            <a:lstStyle/>
            <a:p>
              <a:r>
                <a:rPr lang="en-US">
                  <a:latin typeface="Consolas" charset="0"/>
                  <a:ea typeface="Consolas" charset="0"/>
                  <a:cs typeface="Consolas" charset="0"/>
                </a:rPr>
                <a:t>&lt;</a:t>
              </a:r>
              <a:r>
                <a:rPr lang="vi-VN">
                  <a:latin typeface="Consolas" charset="0"/>
                  <a:ea typeface="Consolas" charset="0"/>
                  <a:cs typeface="Consolas" charset="0"/>
                </a:rPr>
                <a:t>điều kiện&gt;</a:t>
              </a:r>
              <a:endParaRPr lang="en-US">
                <a:latin typeface="Consolas" charset="0"/>
                <a:ea typeface="Consolas" charset="0"/>
                <a:cs typeface="Consolas" charset="0"/>
              </a:endParaRPr>
            </a:p>
          </p:txBody>
        </p:sp>
        <p:cxnSp>
          <p:nvCxnSpPr>
            <p:cNvPr id="45" name="Straight Arrow Connector 44"/>
            <p:cNvCxnSpPr/>
            <p:nvPr/>
          </p:nvCxnSpPr>
          <p:spPr bwMode="auto">
            <a:xfrm>
              <a:off x="3887349" y="2104017"/>
              <a:ext cx="0" cy="38100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46" name="Straight Arrow Connector 45"/>
            <p:cNvCxnSpPr/>
            <p:nvPr/>
          </p:nvCxnSpPr>
          <p:spPr bwMode="auto">
            <a:xfrm>
              <a:off x="5632361" y="1295668"/>
              <a:ext cx="0" cy="1576858"/>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47" name="Straight Arrow Connector 46"/>
            <p:cNvCxnSpPr/>
            <p:nvPr/>
          </p:nvCxnSpPr>
          <p:spPr bwMode="auto">
            <a:xfrm flipV="1">
              <a:off x="3928425" y="1295668"/>
              <a:ext cx="1703936" cy="2"/>
            </a:xfrm>
            <a:prstGeom prst="straightConnector1">
              <a:avLst/>
            </a:prstGeom>
            <a:solidFill>
              <a:schemeClr val="accent1"/>
            </a:solidFill>
            <a:ln w="38100" cap="flat" cmpd="sng" algn="ctr">
              <a:solidFill>
                <a:srgbClr val="0070C0"/>
              </a:solidFill>
              <a:prstDash val="solid"/>
              <a:round/>
              <a:headEnd type="triangle" w="med" len="med"/>
              <a:tailEnd type="none" w="med" len="med"/>
            </a:ln>
            <a:effectLst/>
          </p:spPr>
        </p:cxnSp>
        <p:cxnSp>
          <p:nvCxnSpPr>
            <p:cNvPr id="48" name="Straight Arrow Connector 47"/>
            <p:cNvCxnSpPr/>
            <p:nvPr/>
          </p:nvCxnSpPr>
          <p:spPr bwMode="auto">
            <a:xfrm>
              <a:off x="3870476" y="3253527"/>
              <a:ext cx="0" cy="802782"/>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49" name="Rectangle 48"/>
            <p:cNvSpPr/>
            <p:nvPr/>
          </p:nvSpPr>
          <p:spPr bwMode="auto">
            <a:xfrm>
              <a:off x="1676400" y="1143000"/>
              <a:ext cx="4419600" cy="2667000"/>
            </a:xfrm>
            <a:prstGeom prst="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50" name="TextBox 49"/>
            <p:cNvSpPr txBox="1"/>
            <p:nvPr/>
          </p:nvSpPr>
          <p:spPr>
            <a:xfrm>
              <a:off x="3870476" y="3253527"/>
              <a:ext cx="817853"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false</a:t>
              </a:r>
              <a:endParaRPr lang="en-US">
                <a:solidFill>
                  <a:srgbClr val="0432FF"/>
                </a:solidFill>
                <a:latin typeface="Consolas" charset="0"/>
                <a:ea typeface="Consolas" charset="0"/>
                <a:cs typeface="Consolas" charset="0"/>
              </a:endParaRPr>
            </a:p>
          </p:txBody>
        </p:sp>
        <p:sp>
          <p:nvSpPr>
            <p:cNvPr id="51" name="TextBox 50"/>
            <p:cNvSpPr txBox="1"/>
            <p:nvPr/>
          </p:nvSpPr>
          <p:spPr>
            <a:xfrm>
              <a:off x="4972506" y="2528573"/>
              <a:ext cx="691215"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true</a:t>
              </a:r>
              <a:endParaRPr lang="en-US">
                <a:solidFill>
                  <a:srgbClr val="0432FF"/>
                </a:solidFill>
                <a:latin typeface="Consolas" charset="0"/>
                <a:ea typeface="Consolas" charset="0"/>
                <a:cs typeface="Consolas" charset="0"/>
              </a:endParaRPr>
            </a:p>
          </p:txBody>
        </p:sp>
        <p:cxnSp>
          <p:nvCxnSpPr>
            <p:cNvPr id="52" name="Straight Arrow Connector 51"/>
            <p:cNvCxnSpPr/>
            <p:nvPr/>
          </p:nvCxnSpPr>
          <p:spPr bwMode="auto">
            <a:xfrm>
              <a:off x="5103964" y="2872526"/>
              <a:ext cx="528397"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grpSp>
      <p:sp>
        <p:nvSpPr>
          <p:cNvPr id="53" name="TextBox 52"/>
          <p:cNvSpPr txBox="1"/>
          <p:nvPr/>
        </p:nvSpPr>
        <p:spPr>
          <a:xfrm>
            <a:off x="5925867" y="4997935"/>
            <a:ext cx="2239716" cy="400110"/>
          </a:xfrm>
          <a:prstGeom prst="rect">
            <a:avLst/>
          </a:prstGeom>
          <a:noFill/>
        </p:spPr>
        <p:txBody>
          <a:bodyPr wrap="none" rtlCol="0">
            <a:spAutoFit/>
          </a:bodyPr>
          <a:lstStyle/>
          <a:p>
            <a:r>
              <a:rPr lang="vi-VN"/>
              <a:t>Cấu trúc </a:t>
            </a:r>
            <a:r>
              <a:rPr lang="vi-VN" sz="2000">
                <a:solidFill>
                  <a:srgbClr val="384AFF"/>
                </a:solidFill>
                <a:latin typeface="Consolas" charset="0"/>
                <a:ea typeface="Consolas" charset="0"/>
                <a:cs typeface="Consolas" charset="0"/>
              </a:rPr>
              <a:t>do while</a:t>
            </a:r>
            <a:endParaRPr lang="en-US" sz="2000">
              <a:solidFill>
                <a:srgbClr val="384AFF"/>
              </a:solidFill>
              <a:latin typeface="Consolas" charset="0"/>
              <a:ea typeface="Consolas" charset="0"/>
              <a:cs typeface="Consolas" charset="0"/>
            </a:endParaRPr>
          </a:p>
        </p:txBody>
      </p:sp>
      <p:grpSp>
        <p:nvGrpSpPr>
          <p:cNvPr id="54" name="Group 53"/>
          <p:cNvGrpSpPr/>
          <p:nvPr/>
        </p:nvGrpSpPr>
        <p:grpSpPr>
          <a:xfrm>
            <a:off x="81421" y="1416535"/>
            <a:ext cx="4419600" cy="3460265"/>
            <a:chOff x="1295400" y="1981200"/>
            <a:chExt cx="4419600" cy="3460265"/>
          </a:xfrm>
        </p:grpSpPr>
        <p:sp>
          <p:nvSpPr>
            <p:cNvPr id="55" name="Rectangle 54"/>
            <p:cNvSpPr/>
            <p:nvPr/>
          </p:nvSpPr>
          <p:spPr bwMode="auto">
            <a:xfrm>
              <a:off x="2368095" y="3997818"/>
              <a:ext cx="2490585" cy="533400"/>
            </a:xfrm>
            <a:prstGeom prst="rect">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kumimoji="0" lang="en-US" sz="1800" b="0" i="0" u="none" strike="noStrike" cap="none" normalizeH="0" baseline="0">
                  <a:ln>
                    <a:noFill/>
                  </a:ln>
                  <a:solidFill>
                    <a:schemeClr val="tx1"/>
                  </a:solidFill>
                  <a:effectLst/>
                  <a:latin typeface="Consolas" charset="0"/>
                  <a:ea typeface="Consolas" charset="0"/>
                  <a:cs typeface="Consolas" charset="0"/>
                </a:rPr>
                <a:t>&lt;</a:t>
              </a:r>
              <a:r>
                <a:rPr kumimoji="0" lang="vi-VN" sz="1800" b="0" i="0" u="none" strike="noStrike" cap="none" normalizeH="0" baseline="0">
                  <a:ln>
                    <a:noFill/>
                  </a:ln>
                  <a:solidFill>
                    <a:schemeClr val="tx1"/>
                  </a:solidFill>
                  <a:effectLst/>
                  <a:latin typeface="Consolas" charset="0"/>
                  <a:ea typeface="Consolas" charset="0"/>
                  <a:cs typeface="Consolas" charset="0"/>
                </a:rPr>
                <a:t>câu lệnh</a:t>
              </a:r>
              <a:r>
                <a:rPr kumimoji="0" lang="en-US" sz="1800" b="0" i="0" u="none" strike="noStrike" cap="none" normalizeH="0" baseline="0">
                  <a:ln>
                    <a:noFill/>
                  </a:ln>
                  <a:solidFill>
                    <a:schemeClr val="tx1"/>
                  </a:solidFill>
                  <a:effectLst/>
                  <a:latin typeface="Consolas" charset="0"/>
                  <a:ea typeface="Consolas" charset="0"/>
                  <a:cs typeface="Consolas" charset="0"/>
                </a:rPr>
                <a:t>&gt;</a:t>
              </a:r>
            </a:p>
          </p:txBody>
        </p:sp>
        <p:sp>
          <p:nvSpPr>
            <p:cNvPr id="56" name="Diamond 55"/>
            <p:cNvSpPr/>
            <p:nvPr/>
          </p:nvSpPr>
          <p:spPr bwMode="auto">
            <a:xfrm>
              <a:off x="2297806" y="2814570"/>
              <a:ext cx="2466975" cy="762001"/>
            </a:xfrm>
            <a:prstGeom prst="diamond">
              <a:avLst/>
            </a:prstGeom>
            <a:solidFill>
              <a:srgbClr val="CCF7FF"/>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cxnSp>
          <p:nvCxnSpPr>
            <p:cNvPr id="57" name="Straight Arrow Connector 56"/>
            <p:cNvCxnSpPr/>
            <p:nvPr/>
          </p:nvCxnSpPr>
          <p:spPr bwMode="auto">
            <a:xfrm>
              <a:off x="3502718" y="1981200"/>
              <a:ext cx="0" cy="83337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58" name="TextBox 57"/>
            <p:cNvSpPr txBox="1"/>
            <p:nvPr/>
          </p:nvSpPr>
          <p:spPr>
            <a:xfrm>
              <a:off x="2824550" y="2985077"/>
              <a:ext cx="1577676" cy="369332"/>
            </a:xfrm>
            <a:prstGeom prst="rect">
              <a:avLst/>
            </a:prstGeom>
            <a:noFill/>
          </p:spPr>
          <p:txBody>
            <a:bodyPr wrap="none" rtlCol="0">
              <a:spAutoFit/>
            </a:bodyPr>
            <a:lstStyle/>
            <a:p>
              <a:r>
                <a:rPr lang="en-US">
                  <a:latin typeface="Consolas" charset="0"/>
                  <a:ea typeface="Consolas" charset="0"/>
                  <a:cs typeface="Consolas" charset="0"/>
                </a:rPr>
                <a:t>&lt;</a:t>
              </a:r>
              <a:r>
                <a:rPr lang="vi-VN">
                  <a:latin typeface="Consolas" charset="0"/>
                  <a:ea typeface="Consolas" charset="0"/>
                  <a:cs typeface="Consolas" charset="0"/>
                </a:rPr>
                <a:t>điều kiện&gt;</a:t>
              </a:r>
              <a:endParaRPr lang="en-US">
                <a:latin typeface="Consolas" charset="0"/>
                <a:ea typeface="Consolas" charset="0"/>
                <a:cs typeface="Consolas" charset="0"/>
              </a:endParaRPr>
            </a:p>
          </p:txBody>
        </p:sp>
        <p:cxnSp>
          <p:nvCxnSpPr>
            <p:cNvPr id="59" name="Straight Arrow Connector 58"/>
            <p:cNvCxnSpPr/>
            <p:nvPr/>
          </p:nvCxnSpPr>
          <p:spPr bwMode="auto">
            <a:xfrm>
              <a:off x="3502718" y="3576571"/>
              <a:ext cx="0" cy="381000"/>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cxnSp>
          <p:nvCxnSpPr>
            <p:cNvPr id="60" name="Straight Arrow Connector 59"/>
            <p:cNvCxnSpPr/>
            <p:nvPr/>
          </p:nvCxnSpPr>
          <p:spPr bwMode="auto">
            <a:xfrm>
              <a:off x="1698995" y="4648200"/>
              <a:ext cx="1803723"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1" name="Straight Arrow Connector 60"/>
            <p:cNvCxnSpPr/>
            <p:nvPr/>
          </p:nvCxnSpPr>
          <p:spPr bwMode="auto">
            <a:xfrm>
              <a:off x="5251361" y="3169743"/>
              <a:ext cx="0" cy="1068948"/>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2" name="Straight Arrow Connector 61"/>
            <p:cNvCxnSpPr/>
            <p:nvPr/>
          </p:nvCxnSpPr>
          <p:spPr bwMode="auto">
            <a:xfrm flipV="1">
              <a:off x="4764781" y="3195570"/>
              <a:ext cx="493019" cy="1"/>
            </a:xfrm>
            <a:prstGeom prst="straightConnector1">
              <a:avLst/>
            </a:prstGeom>
            <a:solidFill>
              <a:schemeClr val="accent1"/>
            </a:solidFill>
            <a:ln w="38100" cap="flat" cmpd="sng" algn="ctr">
              <a:solidFill>
                <a:srgbClr val="0070C0"/>
              </a:solidFill>
              <a:prstDash val="solid"/>
              <a:round/>
              <a:headEnd type="triangle" w="med" len="med"/>
              <a:tailEnd type="none" w="med" len="med"/>
            </a:ln>
            <a:effectLst/>
          </p:spPr>
        </p:cxnSp>
        <p:cxnSp>
          <p:nvCxnSpPr>
            <p:cNvPr id="63" name="Straight Arrow Connector 62"/>
            <p:cNvCxnSpPr/>
            <p:nvPr/>
          </p:nvCxnSpPr>
          <p:spPr bwMode="auto">
            <a:xfrm>
              <a:off x="1698995" y="3200400"/>
              <a:ext cx="587005"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4" name="Straight Arrow Connector 63"/>
            <p:cNvCxnSpPr/>
            <p:nvPr/>
          </p:nvCxnSpPr>
          <p:spPr bwMode="auto">
            <a:xfrm>
              <a:off x="1698995" y="3195571"/>
              <a:ext cx="0" cy="1452629"/>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cxnSp>
          <p:nvCxnSpPr>
            <p:cNvPr id="65" name="Straight Arrow Connector 64"/>
            <p:cNvCxnSpPr/>
            <p:nvPr/>
          </p:nvCxnSpPr>
          <p:spPr bwMode="auto">
            <a:xfrm>
              <a:off x="3502718" y="4638683"/>
              <a:ext cx="0" cy="802782"/>
            </a:xfrm>
            <a:prstGeom prst="straightConnector1">
              <a:avLst/>
            </a:prstGeom>
            <a:solidFill>
              <a:schemeClr val="accent1"/>
            </a:solidFill>
            <a:ln w="38100" cap="flat" cmpd="sng" algn="ctr">
              <a:solidFill>
                <a:srgbClr val="0070C0"/>
              </a:solidFill>
              <a:prstDash val="solid"/>
              <a:round/>
              <a:headEnd type="none" w="med" len="med"/>
              <a:tailEnd type="triangle"/>
            </a:ln>
            <a:effectLst/>
          </p:spPr>
        </p:cxnSp>
        <p:sp>
          <p:nvSpPr>
            <p:cNvPr id="66" name="Rectangle 65"/>
            <p:cNvSpPr/>
            <p:nvPr/>
          </p:nvSpPr>
          <p:spPr bwMode="auto">
            <a:xfrm>
              <a:off x="1295400" y="2362200"/>
              <a:ext cx="4419600" cy="2667000"/>
            </a:xfrm>
            <a:prstGeom prst="rect">
              <a:avLst/>
            </a:prstGeom>
            <a:noFill/>
            <a:ln w="28575" cap="flat" cmpd="sng" algn="ctr">
              <a:solidFill>
                <a:srgbClr val="0070C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ahoma" pitchFamily="34" charset="0"/>
              </a:endParaRPr>
            </a:p>
          </p:txBody>
        </p:sp>
        <p:sp>
          <p:nvSpPr>
            <p:cNvPr id="67" name="TextBox 66"/>
            <p:cNvSpPr txBox="1"/>
            <p:nvPr/>
          </p:nvSpPr>
          <p:spPr>
            <a:xfrm>
              <a:off x="1711046" y="2780763"/>
              <a:ext cx="817853"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false</a:t>
              </a:r>
              <a:endParaRPr lang="en-US">
                <a:solidFill>
                  <a:srgbClr val="0432FF"/>
                </a:solidFill>
                <a:latin typeface="Consolas" charset="0"/>
                <a:ea typeface="Consolas" charset="0"/>
                <a:cs typeface="Consolas" charset="0"/>
              </a:endParaRPr>
            </a:p>
          </p:txBody>
        </p:sp>
        <p:sp>
          <p:nvSpPr>
            <p:cNvPr id="68" name="TextBox 67"/>
            <p:cNvSpPr txBox="1"/>
            <p:nvPr/>
          </p:nvSpPr>
          <p:spPr>
            <a:xfrm>
              <a:off x="3477976" y="3582404"/>
              <a:ext cx="691215" cy="369332"/>
            </a:xfrm>
            <a:prstGeom prst="rect">
              <a:avLst/>
            </a:prstGeom>
            <a:noFill/>
          </p:spPr>
          <p:txBody>
            <a:bodyPr wrap="none" rtlCol="0">
              <a:spAutoFit/>
            </a:bodyPr>
            <a:lstStyle/>
            <a:p>
              <a:r>
                <a:rPr lang="vi-VN">
                  <a:solidFill>
                    <a:srgbClr val="0432FF"/>
                  </a:solidFill>
                  <a:latin typeface="Consolas" charset="0"/>
                  <a:ea typeface="Consolas" charset="0"/>
                  <a:cs typeface="Consolas" charset="0"/>
                </a:rPr>
                <a:t>true</a:t>
              </a:r>
              <a:endParaRPr lang="en-US">
                <a:solidFill>
                  <a:srgbClr val="0432FF"/>
                </a:solidFill>
                <a:latin typeface="Consolas" charset="0"/>
                <a:ea typeface="Consolas" charset="0"/>
                <a:cs typeface="Consolas" charset="0"/>
              </a:endParaRPr>
            </a:p>
          </p:txBody>
        </p:sp>
        <p:cxnSp>
          <p:nvCxnSpPr>
            <p:cNvPr id="69" name="Straight Arrow Connector 68"/>
            <p:cNvCxnSpPr/>
            <p:nvPr/>
          </p:nvCxnSpPr>
          <p:spPr bwMode="auto">
            <a:xfrm>
              <a:off x="4858680" y="4264518"/>
              <a:ext cx="399120" cy="0"/>
            </a:xfrm>
            <a:prstGeom prst="straightConnector1">
              <a:avLst/>
            </a:prstGeom>
            <a:solidFill>
              <a:schemeClr val="accent1"/>
            </a:solidFill>
            <a:ln w="38100"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3702482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r>
              <a:rPr lang="en-US" altLang="en-US" dirty="0" err="1"/>
              <a:t>Ví</a:t>
            </a:r>
            <a:r>
              <a:rPr lang="en-US" altLang="en-US" dirty="0"/>
              <a:t> </a:t>
            </a:r>
            <a:r>
              <a:rPr lang="en-US" altLang="en-US" dirty="0" err="1"/>
              <a:t>dụ</a:t>
            </a:r>
            <a:r>
              <a:rPr lang="en-US" altLang="en-US" dirty="0"/>
              <a:t>: </a:t>
            </a:r>
            <a:r>
              <a:rPr lang="en-US" altLang="en-US" dirty="0" err="1"/>
              <a:t>lưu</a:t>
            </a:r>
            <a:r>
              <a:rPr lang="en-US" altLang="en-US" dirty="0"/>
              <a:t> </a:t>
            </a:r>
            <a:r>
              <a:rPr lang="en-US" altLang="en-US" dirty="0" err="1"/>
              <a:t>đồ</a:t>
            </a:r>
            <a:r>
              <a:rPr lang="en-US" altLang="en-US" dirty="0"/>
              <a:t> </a:t>
            </a:r>
            <a:r>
              <a:rPr lang="en-US" altLang="en-US" dirty="0" err="1"/>
              <a:t>tìm</a:t>
            </a:r>
            <a:r>
              <a:rPr lang="en-US" altLang="en-US" dirty="0"/>
              <a:t> </a:t>
            </a:r>
            <a:r>
              <a:rPr lang="en-US" altLang="en-US" dirty="0" err="1"/>
              <a:t>số</a:t>
            </a:r>
            <a:r>
              <a:rPr lang="en-US" altLang="en-US" dirty="0"/>
              <a:t> </a:t>
            </a:r>
            <a:r>
              <a:rPr lang="en-US" altLang="en-US" dirty="0" err="1"/>
              <a:t>lớn</a:t>
            </a:r>
            <a:r>
              <a:rPr lang="en-US" altLang="en-US" dirty="0"/>
              <a:t> </a:t>
            </a:r>
            <a:r>
              <a:rPr lang="en-US" altLang="en-US" dirty="0" err="1"/>
              <a:t>nhất</a:t>
            </a:r>
            <a:r>
              <a:rPr lang="en-US" altLang="en-US" dirty="0"/>
              <a:t> </a:t>
            </a:r>
            <a:r>
              <a:rPr lang="en-US" altLang="en-US" dirty="0" err="1"/>
              <a:t>trong</a:t>
            </a:r>
            <a:r>
              <a:rPr lang="en-US" altLang="en-US" dirty="0"/>
              <a:t> 3 </a:t>
            </a:r>
            <a:r>
              <a:rPr lang="en-US" altLang="en-US" dirty="0" err="1"/>
              <a:t>số</a:t>
            </a:r>
            <a:endParaRPr lang="en-US" altLang="en-US" dirty="0"/>
          </a:p>
        </p:txBody>
      </p:sp>
      <p:pic>
        <p:nvPicPr>
          <p:cNvPr id="3" name="Picture 2">
            <a:extLst>
              <a:ext uri="{FF2B5EF4-FFF2-40B4-BE49-F238E27FC236}">
                <a16:creationId xmlns:a16="http://schemas.microsoft.com/office/drawing/2014/main" id="{5EBE1572-E842-4762-8970-47F00177A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022" y="880509"/>
            <a:ext cx="5229955" cy="5239481"/>
          </a:xfrm>
          <a:prstGeom prst="rect">
            <a:avLst/>
          </a:prstGeom>
        </p:spPr>
      </p:pic>
    </p:spTree>
    <p:extLst>
      <p:ext uri="{BB962C8B-B14F-4D97-AF65-F5344CB8AC3E}">
        <p14:creationId xmlns:p14="http://schemas.microsoft.com/office/powerpoint/2010/main" val="651466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Espace réservé du numéro de diapositive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C5CDEF3A-D237-44E9-B417-A14B7D2E71EF}" type="slidenum">
              <a:rPr lang="en-US" altLang="en-US" sz="1200">
                <a:latin typeface="Garamond" panose="02020404030301010803" pitchFamily="18" charset="0"/>
              </a:rPr>
              <a:pPr algn="r" eaLnBrk="1" hangingPunct="1"/>
              <a:t>54</a:t>
            </a:fld>
            <a:endParaRPr lang="en-US" altLang="en-US" sz="1200">
              <a:latin typeface="Garamond" panose="02020404030301010803" pitchFamily="18" charset="0"/>
            </a:endParaRPr>
          </a:p>
        </p:txBody>
      </p:sp>
      <p:sp>
        <p:nvSpPr>
          <p:cNvPr id="55301" name="Rectangle 2"/>
          <p:cNvSpPr>
            <a:spLocks noGrp="1" noChangeArrowheads="1"/>
          </p:cNvSpPr>
          <p:nvPr>
            <p:ph type="title"/>
          </p:nvPr>
        </p:nvSpPr>
        <p:spPr>
          <a:xfrm>
            <a:off x="457200" y="179387"/>
            <a:ext cx="8229600" cy="636588"/>
          </a:xfrm>
        </p:spPr>
        <p:txBody>
          <a:bodyPr/>
          <a:lstStyle/>
          <a:p>
            <a:r>
              <a:rPr lang="en-US" altLang="en-US" dirty="0" err="1"/>
              <a:t>Ví</a:t>
            </a:r>
            <a:r>
              <a:rPr lang="en-US" altLang="en-US" dirty="0"/>
              <a:t> </a:t>
            </a:r>
            <a:r>
              <a:rPr lang="en-US" altLang="en-US" dirty="0" err="1"/>
              <a:t>dụ</a:t>
            </a:r>
            <a:r>
              <a:rPr lang="en-US" altLang="en-US" dirty="0"/>
              <a:t>: </a:t>
            </a:r>
            <a:r>
              <a:rPr lang="en-US" altLang="en-US" dirty="0" err="1"/>
              <a:t>lưu</a:t>
            </a:r>
            <a:r>
              <a:rPr lang="en-US" altLang="en-US" dirty="0"/>
              <a:t> </a:t>
            </a:r>
            <a:r>
              <a:rPr lang="en-US" altLang="en-US" dirty="0" err="1"/>
              <a:t>đồ</a:t>
            </a:r>
            <a:r>
              <a:rPr lang="en-US" altLang="en-US" dirty="0"/>
              <a:t> </a:t>
            </a:r>
            <a:r>
              <a:rPr lang="en-US" altLang="en-US" dirty="0" err="1"/>
              <a:t>chương</a:t>
            </a:r>
            <a:r>
              <a:rPr lang="en-US" altLang="en-US" dirty="0"/>
              <a:t> </a:t>
            </a:r>
            <a:r>
              <a:rPr lang="en-US" altLang="en-US" dirty="0" err="1"/>
              <a:t>trình</a:t>
            </a:r>
            <a:r>
              <a:rPr lang="en-US" altLang="en-US" dirty="0"/>
              <a:t> </a:t>
            </a:r>
            <a:r>
              <a:rPr lang="en-US" altLang="en-US" dirty="0" err="1"/>
              <a:t>tính</a:t>
            </a:r>
            <a:r>
              <a:rPr lang="en-US" altLang="en-US" dirty="0"/>
              <a:t> </a:t>
            </a:r>
            <a:r>
              <a:rPr lang="en-US" altLang="en-US" dirty="0" err="1"/>
              <a:t>lương</a:t>
            </a:r>
            <a:endParaRPr lang="en-US" altLang="en-US" dirty="0"/>
          </a:p>
        </p:txBody>
      </p:sp>
      <p:pic>
        <p:nvPicPr>
          <p:cNvPr id="55302" name="Picture 4"/>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2133600" y="1066800"/>
            <a:ext cx="2654300" cy="5029200"/>
          </a:xfrm>
          <a:ln w="25400">
            <a:solidFill>
              <a:srgbClr val="002060"/>
            </a:solidFill>
            <a:miter lim="800000"/>
            <a:headEnd/>
            <a:tailEnd/>
          </a:ln>
        </p:spPr>
      </p:pic>
      <p:sp>
        <p:nvSpPr>
          <p:cNvPr id="31750" name="Text Box 5"/>
          <p:cNvSpPr txBox="1">
            <a:spLocks noChangeArrowheads="1"/>
          </p:cNvSpPr>
          <p:nvPr/>
        </p:nvSpPr>
        <p:spPr bwMode="auto">
          <a:xfrm>
            <a:off x="5715000" y="3048000"/>
            <a:ext cx="2971800" cy="2057400"/>
          </a:xfrm>
          <a:prstGeom prst="rect">
            <a:avLst/>
          </a:prstGeom>
          <a:blipFill>
            <a:blip r:embed="rId4" cstate="print"/>
            <a:tile tx="0" ty="0" sx="100000" sy="100000" flip="none" algn="tl"/>
          </a:blipFill>
          <a:ln w="38100">
            <a:solidFill>
              <a:srgbClr val="C00000"/>
            </a:solidFill>
            <a:miter lim="800000"/>
            <a:headEnd/>
            <a:tailEnd/>
          </a:ln>
          <a:effectLst>
            <a:outerShdw blurRad="50800" dist="50800" dir="5400000" algn="ctr" rotWithShape="0">
              <a:srgbClr val="000000">
                <a:alpha val="62000"/>
              </a:srgbClr>
            </a:outerShdw>
          </a:effectLst>
        </p:spPr>
        <p:txBody>
          <a:bodyPr tIns="144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defRPr/>
            </a:pPr>
            <a:r>
              <a:rPr lang="en-US" sz="2000" b="1">
                <a:cs typeface="Times New Roman" pitchFamily="18" charset="0"/>
              </a:rPr>
              <a:t>Ghi chú: </a:t>
            </a:r>
          </a:p>
          <a:p>
            <a:pPr eaLnBrk="1" hangingPunct="1">
              <a:spcBef>
                <a:spcPct val="50000"/>
              </a:spcBef>
              <a:defRPr/>
            </a:pPr>
            <a:r>
              <a:rPr lang="en-US" sz="2000" b="1">
                <a:cs typeface="Times New Roman" pitchFamily="18" charset="0"/>
              </a:rPr>
              <a:t>Name, Hours và Pay là các </a:t>
            </a:r>
            <a:r>
              <a:rPr lang="en-US" sz="2000" b="1" i="1">
                <a:solidFill>
                  <a:srgbClr val="FF0000"/>
                </a:solidFill>
                <a:cs typeface="Times New Roman" pitchFamily="18" charset="0"/>
              </a:rPr>
              <a:t>biến </a:t>
            </a:r>
            <a:r>
              <a:rPr lang="en-US" sz="2000" b="1">
                <a:cs typeface="Times New Roman" pitchFamily="18" charset="0"/>
              </a:rPr>
              <a:t>trong chương trình.</a:t>
            </a:r>
          </a:p>
          <a:p>
            <a:pPr eaLnBrk="1" hangingPunct="1">
              <a:spcBef>
                <a:spcPct val="50000"/>
              </a:spcBef>
              <a:defRPr/>
            </a:pPr>
            <a:endParaRPr lang="en-US" sz="2000" b="1"/>
          </a:p>
        </p:txBody>
      </p:sp>
    </p:spTree>
    <p:extLst>
      <p:ext uri="{BB962C8B-B14F-4D97-AF65-F5344CB8AC3E}">
        <p14:creationId xmlns:p14="http://schemas.microsoft.com/office/powerpoint/2010/main" val="3582743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7200" y="0"/>
            <a:ext cx="8229600" cy="712787"/>
          </a:xfrm>
        </p:spPr>
        <p:txBody>
          <a:bodyPr/>
          <a:lstStyle/>
          <a:p>
            <a:r>
              <a:rPr lang="en-US" altLang="en-US" dirty="0" err="1"/>
              <a:t>Ví</a:t>
            </a:r>
            <a:r>
              <a:rPr lang="en-US" altLang="en-US" dirty="0"/>
              <a:t> </a:t>
            </a:r>
            <a:r>
              <a:rPr lang="en-US" altLang="en-US" dirty="0" err="1"/>
              <a:t>dụ</a:t>
            </a:r>
            <a:r>
              <a:rPr lang="en-US" altLang="en-US" dirty="0"/>
              <a:t>: </a:t>
            </a:r>
            <a:r>
              <a:rPr lang="en-US" altLang="en-US" dirty="0" err="1"/>
              <a:t>lưu</a:t>
            </a:r>
            <a:r>
              <a:rPr lang="en-US" altLang="en-US" dirty="0"/>
              <a:t> </a:t>
            </a:r>
            <a:r>
              <a:rPr lang="en-US" altLang="en-US" dirty="0" err="1"/>
              <a:t>đồ</a:t>
            </a:r>
            <a:r>
              <a:rPr lang="en-US" altLang="en-US" dirty="0"/>
              <a:t> </a:t>
            </a:r>
            <a:r>
              <a:rPr lang="en-US" altLang="en-US" dirty="0" err="1"/>
              <a:t>giải</a:t>
            </a:r>
            <a:r>
              <a:rPr lang="en-US" altLang="en-US" dirty="0"/>
              <a:t> </a:t>
            </a:r>
            <a:r>
              <a:rPr lang="en-US" altLang="en-US" dirty="0" err="1"/>
              <a:t>phương</a:t>
            </a:r>
            <a:r>
              <a:rPr lang="en-US" altLang="en-US" dirty="0"/>
              <a:t> </a:t>
            </a:r>
            <a:r>
              <a:rPr lang="en-US" altLang="en-US" dirty="0" err="1"/>
              <a:t>trình</a:t>
            </a:r>
            <a:r>
              <a:rPr lang="en-US" altLang="en-US" dirty="0"/>
              <a:t> </a:t>
            </a:r>
            <a:r>
              <a:rPr lang="en-US" altLang="en-US" dirty="0" err="1"/>
              <a:t>bậc</a:t>
            </a:r>
            <a:r>
              <a:rPr lang="en-US" altLang="en-US" dirty="0"/>
              <a:t> 2</a:t>
            </a:r>
          </a:p>
        </p:txBody>
      </p:sp>
      <p:pic>
        <p:nvPicPr>
          <p:cNvPr id="5734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9745" y="882654"/>
            <a:ext cx="5400964" cy="53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9503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Espace réservé du numéro de diapositive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5F13CC30-C671-4708-96E2-C1F79DE728B8}" type="slidenum">
              <a:rPr lang="en-US" altLang="en-US" sz="1200">
                <a:latin typeface="Garamond" panose="02020404030301010803" pitchFamily="18" charset="0"/>
              </a:rPr>
              <a:pPr algn="r" eaLnBrk="1" hangingPunct="1"/>
              <a:t>56</a:t>
            </a:fld>
            <a:endParaRPr lang="en-US" altLang="en-US" sz="1200">
              <a:latin typeface="Garamond" panose="02020404030301010803" pitchFamily="18" charset="0"/>
            </a:endParaRPr>
          </a:p>
        </p:txBody>
      </p:sp>
      <p:sp>
        <p:nvSpPr>
          <p:cNvPr id="58373" name="Rectangle 2"/>
          <p:cNvSpPr>
            <a:spLocks noGrp="1" noChangeArrowheads="1"/>
          </p:cNvSpPr>
          <p:nvPr>
            <p:ph type="title"/>
          </p:nvPr>
        </p:nvSpPr>
        <p:spPr>
          <a:xfrm>
            <a:off x="457200" y="277813"/>
            <a:ext cx="8229600" cy="331787"/>
          </a:xfrm>
        </p:spPr>
        <p:txBody>
          <a:bodyPr/>
          <a:lstStyle/>
          <a:p>
            <a:r>
              <a:rPr lang="en-US" altLang="en-US" sz="2800" dirty="0" err="1"/>
              <a:t>Ví</a:t>
            </a:r>
            <a:r>
              <a:rPr lang="en-US" altLang="en-US" sz="2800" dirty="0"/>
              <a:t> </a:t>
            </a:r>
            <a:r>
              <a:rPr lang="en-US" altLang="en-US" sz="2800" dirty="0" err="1"/>
              <a:t>dụ</a:t>
            </a:r>
            <a:r>
              <a:rPr lang="en-US" altLang="en-US" sz="2800" dirty="0"/>
              <a:t>: </a:t>
            </a:r>
            <a:r>
              <a:rPr lang="en-US" altLang="en-US" sz="2800" dirty="0" err="1"/>
              <a:t>lưu</a:t>
            </a:r>
            <a:r>
              <a:rPr lang="en-US" altLang="en-US" sz="2800" dirty="0"/>
              <a:t> </a:t>
            </a:r>
            <a:r>
              <a:rPr lang="en-US" altLang="en-US" sz="2800" dirty="0" err="1"/>
              <a:t>đồ</a:t>
            </a:r>
            <a:r>
              <a:rPr lang="en-US" altLang="en-US" sz="2800" dirty="0"/>
              <a:t> </a:t>
            </a:r>
            <a:r>
              <a:rPr lang="en-US" altLang="en-US" sz="2800" dirty="0" err="1"/>
              <a:t>vòng</a:t>
            </a:r>
            <a:r>
              <a:rPr lang="en-US" altLang="en-US" sz="2800" dirty="0"/>
              <a:t> </a:t>
            </a:r>
            <a:r>
              <a:rPr lang="en-US" altLang="en-US" sz="2800" dirty="0" err="1"/>
              <a:t>lặp</a:t>
            </a:r>
            <a:endParaRPr lang="en-US" altLang="en-US" sz="2800" dirty="0"/>
          </a:p>
        </p:txBody>
      </p:sp>
      <p:sp>
        <p:nvSpPr>
          <p:cNvPr id="58374" name="Text Box 9"/>
          <p:cNvSpPr txBox="1">
            <a:spLocks noChangeArrowheads="1"/>
          </p:cNvSpPr>
          <p:nvPr/>
        </p:nvSpPr>
        <p:spPr bwMode="auto">
          <a:xfrm>
            <a:off x="4495800" y="1066800"/>
            <a:ext cx="4038600" cy="1373188"/>
          </a:xfrm>
          <a:prstGeom prst="rect">
            <a:avLst/>
          </a:prstGeom>
          <a:blipFill dpi="0" rotWithShape="1">
            <a:blip r:embed="rId3">
              <a:alphaModFix amt="84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1.   Là khái niệm quan trọng</a:t>
            </a:r>
          </a:p>
          <a:p>
            <a:pPr eaLnBrk="1" hangingPunct="1"/>
            <a:r>
              <a:rPr lang="en-US" altLang="en-US"/>
              <a:t>2.   NUM </a:t>
            </a:r>
            <a:r>
              <a:rPr lang="en-US" altLang="en-US">
                <a:sym typeface="Symbol" panose="05050102010706020507" pitchFamily="18" charset="2"/>
              </a:rPr>
              <a:t></a:t>
            </a:r>
            <a:r>
              <a:rPr lang="en-US" altLang="en-US"/>
              <a:t> NUM + 1 có nghĩa là lấy NUM + 1 gán cho NUM. </a:t>
            </a:r>
          </a:p>
          <a:p>
            <a:pPr eaLnBrk="1" hangingPunct="1">
              <a:spcBef>
                <a:spcPct val="50000"/>
              </a:spcBef>
            </a:pPr>
            <a:endParaRPr lang="en-US" altLang="en-US" sz="2000" b="1">
              <a:cs typeface="Times New Roman" panose="02020603050405020304" pitchFamily="18" charset="0"/>
            </a:endParaRPr>
          </a:p>
        </p:txBody>
      </p:sp>
      <p:pic>
        <p:nvPicPr>
          <p:cNvPr id="58375" name="Picture 13"/>
          <p:cNvPicPr>
            <a:picLocks noGrp="1" noChangeAspect="1" noChangeArrowheads="1"/>
          </p:cNvPicPr>
          <p:nvPr>
            <p:ph type="body" idx="1"/>
          </p:nvPr>
        </p:nvPicPr>
        <p:blipFill>
          <a:blip r:embed="rId4" cstate="print">
            <a:extLst>
              <a:ext uri="{28A0092B-C50C-407E-A947-70E740481C1C}">
                <a14:useLocalDpi xmlns:a14="http://schemas.microsoft.com/office/drawing/2010/main" val="0"/>
              </a:ext>
            </a:extLst>
          </a:blip>
          <a:srcRect/>
          <a:stretch>
            <a:fillRect/>
          </a:stretch>
        </p:blipFill>
        <p:spPr>
          <a:xfrm>
            <a:off x="609600" y="990600"/>
            <a:ext cx="3406775" cy="5029200"/>
          </a:xfrm>
          <a:ln w="38100">
            <a:solidFill>
              <a:srgbClr val="C00000"/>
            </a:solidFill>
            <a:miter lim="800000"/>
            <a:headEnd/>
            <a:tailEnd/>
          </a:ln>
        </p:spPr>
      </p:pic>
      <p:sp>
        <p:nvSpPr>
          <p:cNvPr id="58376" name="Text Box 10"/>
          <p:cNvSpPr txBox="1">
            <a:spLocks noChangeArrowheads="1"/>
          </p:cNvSpPr>
          <p:nvPr/>
        </p:nvSpPr>
        <p:spPr bwMode="auto">
          <a:xfrm>
            <a:off x="4495800" y="2667000"/>
            <a:ext cx="3810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cs typeface="Times New Roman" panose="02020603050405020304" pitchFamily="18" charset="0"/>
              </a:rPr>
              <a:t>Mã giả:</a:t>
            </a:r>
          </a:p>
          <a:p>
            <a:pPr eaLnBrk="1" hangingPunct="1">
              <a:spcBef>
                <a:spcPct val="50000"/>
              </a:spcBef>
            </a:pPr>
            <a:r>
              <a:rPr lang="en-US" altLang="en-US" sz="2000">
                <a:cs typeface="Times New Roman" panose="02020603050405020304" pitchFamily="18" charset="0"/>
              </a:rPr>
              <a:t>NUM </a:t>
            </a:r>
            <a:r>
              <a:rPr lang="en-US" altLang="en-US" sz="2000">
                <a:latin typeface="Times New Roman" panose="02020603050405020304" pitchFamily="18" charset="0"/>
                <a:cs typeface="Times New Roman" panose="02020603050405020304" pitchFamily="18" charset="0"/>
                <a:sym typeface="Symbol" panose="05050102010706020507" pitchFamily="18" charset="2"/>
              </a:rPr>
              <a:t></a:t>
            </a:r>
            <a:r>
              <a:rPr lang="en-US" altLang="en-US" sz="2000">
                <a:cs typeface="Times New Roman" panose="02020603050405020304" pitchFamily="18" charset="0"/>
              </a:rPr>
              <a:t> 4</a:t>
            </a:r>
          </a:p>
          <a:p>
            <a:pPr eaLnBrk="1" hangingPunct="1">
              <a:spcBef>
                <a:spcPct val="50000"/>
              </a:spcBef>
            </a:pPr>
            <a:r>
              <a:rPr lang="en-US" altLang="en-US" sz="2000" b="1">
                <a:cs typeface="Times New Roman" panose="02020603050405020304" pitchFamily="18" charset="0"/>
              </a:rPr>
              <a:t>do </a:t>
            </a:r>
            <a:endParaRPr lang="en-US" altLang="en-US" sz="2000">
              <a:cs typeface="Times New Roman" panose="02020603050405020304" pitchFamily="18" charset="0"/>
            </a:endParaRPr>
          </a:p>
          <a:p>
            <a:pPr eaLnBrk="1" hangingPunct="1">
              <a:spcBef>
                <a:spcPct val="50000"/>
              </a:spcBef>
            </a:pPr>
            <a:r>
              <a:rPr lang="en-US" altLang="en-US" sz="2000">
                <a:cs typeface="Times New Roman" panose="02020603050405020304" pitchFamily="18" charset="0"/>
              </a:rPr>
              <a:t>   SQNUM</a:t>
            </a:r>
            <a:r>
              <a:rPr lang="en-US" altLang="en-US" sz="2000">
                <a:latin typeface="Times New Roman" panose="02020603050405020304" pitchFamily="18" charset="0"/>
                <a:cs typeface="Times New Roman" panose="02020603050405020304" pitchFamily="18" charset="0"/>
                <a:sym typeface="Symbol" panose="05050102010706020507" pitchFamily="18" charset="2"/>
              </a:rPr>
              <a:t></a:t>
            </a:r>
            <a:r>
              <a:rPr lang="en-US" altLang="en-US" sz="2000">
                <a:cs typeface="Times New Roman" panose="02020603050405020304" pitchFamily="18" charset="0"/>
              </a:rPr>
              <a:t> NUM</a:t>
            </a:r>
            <a:r>
              <a:rPr lang="en-US" altLang="en-US" sz="2000" baseline="30000">
                <a:cs typeface="Times New Roman" panose="02020603050405020304" pitchFamily="18" charset="0"/>
              </a:rPr>
              <a:t>2</a:t>
            </a:r>
            <a:endParaRPr lang="en-US" altLang="en-US" sz="2000">
              <a:cs typeface="Times New Roman" panose="02020603050405020304" pitchFamily="18" charset="0"/>
            </a:endParaRPr>
          </a:p>
          <a:p>
            <a:pPr eaLnBrk="1" hangingPunct="1">
              <a:spcBef>
                <a:spcPct val="50000"/>
              </a:spcBef>
            </a:pPr>
            <a:r>
              <a:rPr lang="en-US" altLang="en-US" sz="2000" b="1">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Print NUM, SQNUM</a:t>
            </a:r>
            <a:endParaRPr lang="en-US" altLang="en-US" sz="2000" b="1">
              <a:latin typeface="Times New Roman" panose="02020603050405020304" pitchFamily="18" charset="0"/>
              <a:cs typeface="Times New Roman" panose="02020603050405020304" pitchFamily="18" charset="0"/>
            </a:endParaRPr>
          </a:p>
          <a:p>
            <a:pPr eaLnBrk="1" hangingPunct="1">
              <a:spcBef>
                <a:spcPct val="50000"/>
              </a:spcBef>
            </a:pPr>
            <a:r>
              <a:rPr lang="en-US" altLang="en-US" sz="2000">
                <a:latin typeface="Times New Roman" panose="02020603050405020304" pitchFamily="18" charset="0"/>
                <a:cs typeface="Times New Roman" panose="02020603050405020304" pitchFamily="18" charset="0"/>
              </a:rPr>
              <a:t>   NUM </a:t>
            </a:r>
            <a:r>
              <a:rPr lang="en-US" altLang="en-US" sz="2000">
                <a:latin typeface="Times New Roman" panose="02020603050405020304" pitchFamily="18" charset="0"/>
                <a:cs typeface="Times New Roman" panose="02020603050405020304" pitchFamily="18" charset="0"/>
                <a:sym typeface="Symbol" panose="05050102010706020507" pitchFamily="18" charset="2"/>
              </a:rPr>
              <a:t></a:t>
            </a:r>
            <a:r>
              <a:rPr lang="en-US" altLang="en-US" sz="2000">
                <a:latin typeface="Times New Roman" panose="02020603050405020304" pitchFamily="18" charset="0"/>
                <a:cs typeface="Times New Roman" panose="02020603050405020304" pitchFamily="18" charset="0"/>
              </a:rPr>
              <a:t> NUM + 1</a:t>
            </a:r>
            <a:endParaRPr lang="en-US" altLang="en-US" sz="2000" b="1">
              <a:latin typeface="Times New Roman" panose="02020603050405020304" pitchFamily="18" charset="0"/>
              <a:cs typeface="Times New Roman" panose="02020603050405020304" pitchFamily="18" charset="0"/>
            </a:endParaRPr>
          </a:p>
          <a:p>
            <a:pPr eaLnBrk="1" hangingPunct="1">
              <a:spcBef>
                <a:spcPct val="50000"/>
              </a:spcBef>
            </a:pPr>
            <a:r>
              <a:rPr lang="en-US" altLang="en-US" sz="2000" b="1">
                <a:cs typeface="Times New Roman" panose="02020603050405020304" pitchFamily="18" charset="0"/>
              </a:rPr>
              <a:t>while</a:t>
            </a:r>
            <a:r>
              <a:rPr lang="en-US" altLang="en-US" sz="2000">
                <a:cs typeface="Times New Roman" panose="02020603050405020304" pitchFamily="18" charset="0"/>
              </a:rPr>
              <a:t> (NUM &lt;= 9)</a:t>
            </a:r>
          </a:p>
        </p:txBody>
      </p:sp>
    </p:spTree>
    <p:extLst>
      <p:ext uri="{BB962C8B-B14F-4D97-AF65-F5344CB8AC3E}">
        <p14:creationId xmlns:p14="http://schemas.microsoft.com/office/powerpoint/2010/main" val="3627466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p:cNvSpPr>
            <a:spLocks noGrp="1"/>
          </p:cNvSpPr>
          <p:nvPr>
            <p:ph type="title"/>
          </p:nvPr>
        </p:nvSpPr>
        <p:spPr/>
        <p:txBody>
          <a:bodyPr/>
          <a:lstStyle/>
          <a:p>
            <a:r>
              <a:rPr lang="en-US" altLang="en-US"/>
              <a:t>Mã lập trình</a:t>
            </a:r>
          </a:p>
        </p:txBody>
      </p:sp>
      <p:sp>
        <p:nvSpPr>
          <p:cNvPr id="43011" name="Content Placeholder 5"/>
          <p:cNvSpPr>
            <a:spLocks noGrp="1"/>
          </p:cNvSpPr>
          <p:nvPr>
            <p:ph idx="1"/>
          </p:nvPr>
        </p:nvSpPr>
        <p:spPr/>
        <p:txBody>
          <a:bodyPr/>
          <a:lstStyle/>
          <a:p>
            <a:r>
              <a:rPr lang="en-US" altLang="en-US"/>
              <a:t>Mục tiêu: </a:t>
            </a:r>
          </a:p>
          <a:p>
            <a:pPr lvl="1"/>
            <a:r>
              <a:rPr lang="en-US" altLang="en-US"/>
              <a:t>Mã được viết bởi ngôn ngữ lập trình như C</a:t>
            </a:r>
          </a:p>
          <a:p>
            <a:pPr lvl="1"/>
            <a:r>
              <a:rPr lang="en-US" altLang="en-US"/>
              <a:t>Chỉ dùng để trao đổi giữa những người có chuyên môn với nhau.</a:t>
            </a:r>
          </a:p>
          <a:p>
            <a:pPr lvl="1"/>
            <a:r>
              <a:rPr lang="en-US" altLang="en-US"/>
              <a:t>Có thể chuyển ngữ dễ dàng và có chương trình thực thi ngay</a:t>
            </a:r>
          </a:p>
          <a:p>
            <a:pPr lvl="1"/>
            <a:endParaRPr lang="en-US" altLang="en-US"/>
          </a:p>
          <a:p>
            <a:r>
              <a:rPr lang="en-US" altLang="en-US"/>
              <a:t>Không nên dùng mã này để trình bày cho các đối tượng người dùng không chuyên nghiệp.</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AF06-4B18-4B76-BF00-F51FD86A6C5F}"/>
              </a:ext>
            </a:extLst>
          </p:cNvPr>
          <p:cNvSpPr>
            <a:spLocks noGrp="1"/>
          </p:cNvSpPr>
          <p:nvPr>
            <p:ph type="title"/>
          </p:nvPr>
        </p:nvSpPr>
        <p:spPr/>
        <p:txBody>
          <a:bodyPr/>
          <a:lstStyle/>
          <a:p>
            <a:r>
              <a:rPr lang="en-US"/>
              <a:t>Ôn tập</a:t>
            </a:r>
          </a:p>
        </p:txBody>
      </p:sp>
      <p:sp>
        <p:nvSpPr>
          <p:cNvPr id="4" name="Content Placeholder 3">
            <a:extLst>
              <a:ext uri="{FF2B5EF4-FFF2-40B4-BE49-F238E27FC236}">
                <a16:creationId xmlns:a16="http://schemas.microsoft.com/office/drawing/2014/main" id="{3830BC4D-E51E-4A32-96D0-E9B15C86EF7D}"/>
              </a:ext>
            </a:extLst>
          </p:cNvPr>
          <p:cNvSpPr>
            <a:spLocks noGrp="1"/>
          </p:cNvSpPr>
          <p:nvPr>
            <p:ph sz="quarter" idx="10"/>
          </p:nvPr>
        </p:nvSpPr>
        <p:spPr>
          <a:xfrm>
            <a:off x="152400" y="914400"/>
            <a:ext cx="4267200" cy="5181600"/>
          </a:xfrm>
        </p:spPr>
        <p:txBody>
          <a:bodyPr/>
          <a:lstStyle/>
          <a:p>
            <a:pPr marL="0" indent="0">
              <a:buNone/>
            </a:pPr>
            <a:r>
              <a:rPr lang="en-US" b="1"/>
              <a:t>1</a:t>
            </a:r>
            <a:r>
              <a:rPr lang="en-US"/>
              <a:t>. </a:t>
            </a:r>
            <a:r>
              <a:rPr lang="en-US" b="1"/>
              <a:t>Bộ phận nào của máy tính chứa dữ liệu và mã thực thi khi chạy chương trình:</a:t>
            </a:r>
          </a:p>
          <a:p>
            <a:pPr marL="0" indent="0">
              <a:buNone/>
            </a:pPr>
            <a:endParaRPr lang="en-US"/>
          </a:p>
          <a:p>
            <a:pPr marL="0" indent="0">
              <a:buNone/>
            </a:pPr>
            <a:r>
              <a:rPr lang="en-US"/>
              <a:t>A. Màn hình	</a:t>
            </a:r>
          </a:p>
          <a:p>
            <a:pPr marL="0" indent="0">
              <a:buNone/>
            </a:pPr>
            <a:r>
              <a:rPr lang="en-US"/>
              <a:t>B. Bộ nhớ RAM	    </a:t>
            </a:r>
          </a:p>
          <a:p>
            <a:pPr marL="0" indent="0">
              <a:buNone/>
            </a:pPr>
            <a:r>
              <a:rPr lang="en-US"/>
              <a:t>C. Bàn phím	 </a:t>
            </a:r>
          </a:p>
          <a:p>
            <a:pPr marL="0" indent="0">
              <a:buNone/>
            </a:pPr>
            <a:r>
              <a:rPr lang="en-US"/>
              <a:t>D. CPU	</a:t>
            </a:r>
          </a:p>
          <a:p>
            <a:pPr marL="0" indent="0">
              <a:buNone/>
            </a:pPr>
            <a:endParaRPr lang="en-US"/>
          </a:p>
        </p:txBody>
      </p:sp>
      <p:sp>
        <p:nvSpPr>
          <p:cNvPr id="5" name="Content Placeholder 4">
            <a:extLst>
              <a:ext uri="{FF2B5EF4-FFF2-40B4-BE49-F238E27FC236}">
                <a16:creationId xmlns:a16="http://schemas.microsoft.com/office/drawing/2014/main" id="{D2EA35F2-D561-4BC5-B107-B78443130E8B}"/>
              </a:ext>
            </a:extLst>
          </p:cNvPr>
          <p:cNvSpPr>
            <a:spLocks noGrp="1"/>
          </p:cNvSpPr>
          <p:nvPr>
            <p:ph sz="quarter" idx="11"/>
          </p:nvPr>
        </p:nvSpPr>
        <p:spPr>
          <a:xfrm>
            <a:off x="4724400" y="914400"/>
            <a:ext cx="4267200" cy="5181600"/>
          </a:xfrm>
        </p:spPr>
        <p:txBody>
          <a:bodyPr/>
          <a:lstStyle/>
          <a:p>
            <a:pPr marL="0" indent="0">
              <a:buNone/>
            </a:pPr>
            <a:r>
              <a:rPr lang="nb-NO" b="1"/>
              <a:t>2. </a:t>
            </a:r>
            <a:r>
              <a:rPr lang="en-US" b="1"/>
              <a:t>Máy tính có thể thực thi trực tiếp các đoạn mã được viết bằng:</a:t>
            </a:r>
            <a:endParaRPr lang="en-US"/>
          </a:p>
          <a:p>
            <a:pPr marL="0" indent="0">
              <a:buNone/>
            </a:pPr>
            <a:endParaRPr lang="en-US"/>
          </a:p>
          <a:p>
            <a:pPr marL="0" indent="0">
              <a:buNone/>
            </a:pPr>
            <a:r>
              <a:rPr lang="en-US"/>
              <a:t>A. Ngôn ngữ máy</a:t>
            </a:r>
          </a:p>
          <a:p>
            <a:pPr marL="0" indent="0">
              <a:buNone/>
            </a:pPr>
            <a:r>
              <a:rPr lang="en-US"/>
              <a:t>B. Ngôn ngữ cao cấp	    </a:t>
            </a:r>
          </a:p>
          <a:p>
            <a:pPr marL="0" indent="0">
              <a:buNone/>
            </a:pPr>
            <a:r>
              <a:rPr lang="en-US"/>
              <a:t>C. Ngôn ngữ Assembly</a:t>
            </a:r>
          </a:p>
          <a:p>
            <a:pPr marL="0" indent="0">
              <a:buNone/>
            </a:pPr>
            <a:r>
              <a:rPr lang="en-US"/>
              <a:t>D. Tất cả đều sai</a:t>
            </a:r>
          </a:p>
          <a:p>
            <a:pPr marL="0" indent="0">
              <a:buNone/>
            </a:pPr>
            <a:endParaRPr lang="en-US"/>
          </a:p>
        </p:txBody>
      </p:sp>
    </p:spTree>
    <p:extLst>
      <p:ext uri="{BB962C8B-B14F-4D97-AF65-F5344CB8AC3E}">
        <p14:creationId xmlns:p14="http://schemas.microsoft.com/office/powerpoint/2010/main" val="1065143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AF06-4B18-4B76-BF00-F51FD86A6C5F}"/>
              </a:ext>
            </a:extLst>
          </p:cNvPr>
          <p:cNvSpPr>
            <a:spLocks noGrp="1"/>
          </p:cNvSpPr>
          <p:nvPr>
            <p:ph type="title"/>
          </p:nvPr>
        </p:nvSpPr>
        <p:spPr/>
        <p:txBody>
          <a:bodyPr/>
          <a:lstStyle/>
          <a:p>
            <a:r>
              <a:rPr lang="en-US"/>
              <a:t>Ôn tập</a:t>
            </a:r>
          </a:p>
        </p:txBody>
      </p:sp>
      <p:sp>
        <p:nvSpPr>
          <p:cNvPr id="4" name="Content Placeholder 3">
            <a:extLst>
              <a:ext uri="{FF2B5EF4-FFF2-40B4-BE49-F238E27FC236}">
                <a16:creationId xmlns:a16="http://schemas.microsoft.com/office/drawing/2014/main" id="{3830BC4D-E51E-4A32-96D0-E9B15C86EF7D}"/>
              </a:ext>
            </a:extLst>
          </p:cNvPr>
          <p:cNvSpPr>
            <a:spLocks noGrp="1"/>
          </p:cNvSpPr>
          <p:nvPr>
            <p:ph sz="quarter" idx="10"/>
          </p:nvPr>
        </p:nvSpPr>
        <p:spPr>
          <a:xfrm>
            <a:off x="152400" y="914400"/>
            <a:ext cx="4267200" cy="5181600"/>
          </a:xfrm>
        </p:spPr>
        <p:txBody>
          <a:bodyPr/>
          <a:lstStyle/>
          <a:p>
            <a:pPr marL="0" indent="0">
              <a:buNone/>
            </a:pPr>
            <a:r>
              <a:rPr lang="en-US" b="1"/>
              <a:t>3</a:t>
            </a:r>
            <a:r>
              <a:rPr lang="en-US"/>
              <a:t>. </a:t>
            </a:r>
            <a:r>
              <a:rPr lang="en-US" b="1"/>
              <a:t>Linux là:</a:t>
            </a:r>
            <a:endParaRPr lang="en-US"/>
          </a:p>
          <a:p>
            <a:pPr marL="0" lvl="0" indent="0">
              <a:buNone/>
            </a:pPr>
            <a:endParaRPr lang="en-US"/>
          </a:p>
          <a:p>
            <a:pPr marL="0" lvl="0" indent="0">
              <a:buNone/>
            </a:pPr>
            <a:r>
              <a:rPr lang="en-US"/>
              <a:t>A. Trình ứng dụng </a:t>
            </a:r>
          </a:p>
          <a:p>
            <a:pPr marL="0" lvl="0" indent="0">
              <a:buNone/>
            </a:pPr>
            <a:r>
              <a:rPr lang="en-US"/>
              <a:t>B. Ổ đĩa cứng</a:t>
            </a:r>
          </a:p>
          <a:p>
            <a:pPr marL="0" lvl="0" indent="0">
              <a:buNone/>
            </a:pPr>
            <a:r>
              <a:rPr lang="en-US"/>
              <a:t>C. Hệ điều hành </a:t>
            </a:r>
          </a:p>
          <a:p>
            <a:pPr marL="0" lvl="0" indent="0">
              <a:buNone/>
            </a:pPr>
            <a:r>
              <a:rPr lang="en-US"/>
              <a:t>D. Bộ nhớ máy tính </a:t>
            </a:r>
          </a:p>
          <a:p>
            <a:pPr marL="0" indent="0">
              <a:buNone/>
            </a:pPr>
            <a:endParaRPr lang="en-US"/>
          </a:p>
        </p:txBody>
      </p:sp>
      <p:sp>
        <p:nvSpPr>
          <p:cNvPr id="5" name="Content Placeholder 4">
            <a:extLst>
              <a:ext uri="{FF2B5EF4-FFF2-40B4-BE49-F238E27FC236}">
                <a16:creationId xmlns:a16="http://schemas.microsoft.com/office/drawing/2014/main" id="{D2EA35F2-D561-4BC5-B107-B78443130E8B}"/>
              </a:ext>
            </a:extLst>
          </p:cNvPr>
          <p:cNvSpPr>
            <a:spLocks noGrp="1"/>
          </p:cNvSpPr>
          <p:nvPr>
            <p:ph sz="quarter" idx="11"/>
          </p:nvPr>
        </p:nvSpPr>
        <p:spPr>
          <a:xfrm>
            <a:off x="4724400" y="914400"/>
            <a:ext cx="4267200" cy="5181600"/>
          </a:xfrm>
        </p:spPr>
        <p:txBody>
          <a:bodyPr/>
          <a:lstStyle/>
          <a:p>
            <a:pPr marL="0" indent="0">
              <a:buNone/>
            </a:pPr>
            <a:r>
              <a:rPr lang="nb-NO" b="1"/>
              <a:t>4. </a:t>
            </a:r>
            <a:r>
              <a:rPr lang="en-US" b="1"/>
              <a:t>Thiếu phần nào sau đây máy tính vẫn hoạt động bình thường</a:t>
            </a:r>
            <a:endParaRPr lang="en-US"/>
          </a:p>
          <a:p>
            <a:pPr marL="0" indent="0">
              <a:buNone/>
            </a:pPr>
            <a:endParaRPr lang="en-US"/>
          </a:p>
          <a:p>
            <a:pPr marL="0" indent="0">
              <a:buNone/>
            </a:pPr>
            <a:r>
              <a:rPr lang="en-US"/>
              <a:t>A. Trình ứng dụng MS Word</a:t>
            </a:r>
          </a:p>
          <a:p>
            <a:pPr marL="0" indent="0">
              <a:buNone/>
            </a:pPr>
            <a:r>
              <a:rPr lang="en-US"/>
              <a:t>B. Hệ điều hành</a:t>
            </a:r>
          </a:p>
          <a:p>
            <a:pPr marL="0" indent="0">
              <a:buNone/>
            </a:pPr>
            <a:r>
              <a:rPr lang="en-US"/>
              <a:t>C. Bộ nhớ RAM</a:t>
            </a:r>
          </a:p>
          <a:p>
            <a:pPr marL="0" indent="0">
              <a:buNone/>
            </a:pPr>
            <a:r>
              <a:rPr lang="en-US"/>
              <a:t>D. Ổ cứng</a:t>
            </a:r>
          </a:p>
          <a:p>
            <a:pPr marL="0" indent="0">
              <a:buNone/>
            </a:pPr>
            <a:endParaRPr lang="en-US"/>
          </a:p>
        </p:txBody>
      </p:sp>
    </p:spTree>
    <p:extLst>
      <p:ext uri="{BB962C8B-B14F-4D97-AF65-F5344CB8AC3E}">
        <p14:creationId xmlns:p14="http://schemas.microsoft.com/office/powerpoint/2010/main" val="91476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ltLang="en-US"/>
              <a:t>Chiếc máy tính điện tử đầu tiên</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30988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3" y="1143000"/>
            <a:ext cx="3970337"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8" name="Text Box 6"/>
          <p:cNvSpPr txBox="1">
            <a:spLocks noChangeArrowheads="1"/>
          </p:cNvSpPr>
          <p:nvPr/>
        </p:nvSpPr>
        <p:spPr bwMode="auto">
          <a:xfrm>
            <a:off x="1447800" y="55626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Ống chân không</a:t>
            </a:r>
          </a:p>
        </p:txBody>
      </p:sp>
      <p:sp>
        <p:nvSpPr>
          <p:cNvPr id="8199" name="Text Box 7"/>
          <p:cNvSpPr txBox="1">
            <a:spLocks noChangeArrowheads="1"/>
          </p:cNvSpPr>
          <p:nvPr/>
        </p:nvSpPr>
        <p:spPr bwMode="auto">
          <a:xfrm>
            <a:off x="5791200" y="55626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t>Transistor </a:t>
            </a:r>
          </a:p>
        </p:txBody>
      </p:sp>
    </p:spTree>
    <p:extLst>
      <p:ext uri="{BB962C8B-B14F-4D97-AF65-F5344CB8AC3E}">
        <p14:creationId xmlns:p14="http://schemas.microsoft.com/office/powerpoint/2010/main" val="3190492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AF06-4B18-4B76-BF00-F51FD86A6C5F}"/>
              </a:ext>
            </a:extLst>
          </p:cNvPr>
          <p:cNvSpPr>
            <a:spLocks noGrp="1"/>
          </p:cNvSpPr>
          <p:nvPr>
            <p:ph type="title"/>
          </p:nvPr>
        </p:nvSpPr>
        <p:spPr/>
        <p:txBody>
          <a:bodyPr/>
          <a:lstStyle/>
          <a:p>
            <a:r>
              <a:rPr lang="en-US"/>
              <a:t>Ôn tập</a:t>
            </a:r>
          </a:p>
        </p:txBody>
      </p:sp>
      <p:sp>
        <p:nvSpPr>
          <p:cNvPr id="4" name="Content Placeholder 3">
            <a:extLst>
              <a:ext uri="{FF2B5EF4-FFF2-40B4-BE49-F238E27FC236}">
                <a16:creationId xmlns:a16="http://schemas.microsoft.com/office/drawing/2014/main" id="{3830BC4D-E51E-4A32-96D0-E9B15C86EF7D}"/>
              </a:ext>
            </a:extLst>
          </p:cNvPr>
          <p:cNvSpPr>
            <a:spLocks noGrp="1"/>
          </p:cNvSpPr>
          <p:nvPr>
            <p:ph sz="quarter" idx="10"/>
          </p:nvPr>
        </p:nvSpPr>
        <p:spPr>
          <a:xfrm>
            <a:off x="152400" y="914400"/>
            <a:ext cx="4267200" cy="5181600"/>
          </a:xfrm>
        </p:spPr>
        <p:txBody>
          <a:bodyPr/>
          <a:lstStyle/>
          <a:p>
            <a:pPr marL="0" indent="0">
              <a:buNone/>
            </a:pPr>
            <a:r>
              <a:rPr lang="en-US" b="1"/>
              <a:t>5</a:t>
            </a:r>
            <a:r>
              <a:rPr lang="en-US"/>
              <a:t>. </a:t>
            </a:r>
            <a:r>
              <a:rPr lang="en-US" b="1"/>
              <a:t>Giá trị 110100010111 trong hệ nhị phân, chuyển đổi sang hệ thập phân sẽ có giá trị bằng</a:t>
            </a:r>
          </a:p>
          <a:p>
            <a:pPr marL="0" indent="0">
              <a:buNone/>
            </a:pPr>
            <a:endParaRPr lang="en-US"/>
          </a:p>
          <a:p>
            <a:pPr marL="0" indent="0">
              <a:buNone/>
            </a:pPr>
            <a:r>
              <a:rPr lang="en-US"/>
              <a:t>A. 3350</a:t>
            </a:r>
          </a:p>
          <a:p>
            <a:pPr marL="0" indent="0">
              <a:buNone/>
            </a:pPr>
            <a:r>
              <a:rPr lang="en-US"/>
              <a:t>B. 3351		</a:t>
            </a:r>
          </a:p>
          <a:p>
            <a:pPr marL="0" indent="0">
              <a:buNone/>
            </a:pPr>
            <a:r>
              <a:rPr lang="en-US"/>
              <a:t>C. 3352</a:t>
            </a:r>
          </a:p>
          <a:p>
            <a:pPr marL="0" indent="0">
              <a:buNone/>
            </a:pPr>
            <a:r>
              <a:rPr lang="en-US"/>
              <a:t>D. 3353</a:t>
            </a:r>
          </a:p>
          <a:p>
            <a:pPr marL="0" indent="0">
              <a:buNone/>
            </a:pPr>
            <a:endParaRPr lang="en-US"/>
          </a:p>
        </p:txBody>
      </p:sp>
      <p:sp>
        <p:nvSpPr>
          <p:cNvPr id="5" name="Content Placeholder 4">
            <a:extLst>
              <a:ext uri="{FF2B5EF4-FFF2-40B4-BE49-F238E27FC236}">
                <a16:creationId xmlns:a16="http://schemas.microsoft.com/office/drawing/2014/main" id="{D2EA35F2-D561-4BC5-B107-B78443130E8B}"/>
              </a:ext>
            </a:extLst>
          </p:cNvPr>
          <p:cNvSpPr>
            <a:spLocks noGrp="1"/>
          </p:cNvSpPr>
          <p:nvPr>
            <p:ph sz="quarter" idx="11"/>
          </p:nvPr>
        </p:nvSpPr>
        <p:spPr>
          <a:xfrm>
            <a:off x="4724400" y="914400"/>
            <a:ext cx="4267200" cy="5181600"/>
          </a:xfrm>
        </p:spPr>
        <p:txBody>
          <a:bodyPr/>
          <a:lstStyle/>
          <a:p>
            <a:pPr marL="0" indent="0">
              <a:buNone/>
            </a:pPr>
            <a:r>
              <a:rPr lang="nb-NO" b="1"/>
              <a:t>6.</a:t>
            </a:r>
            <a:r>
              <a:rPr lang="en-US"/>
              <a:t> </a:t>
            </a:r>
            <a:r>
              <a:rPr lang="en-US" b="1"/>
              <a:t>Giá trị A3C7 trong hệ cơ số 16, chuyển đổi sang hệ nhị phân sẽ có giá trị bằng</a:t>
            </a:r>
          </a:p>
          <a:p>
            <a:pPr marL="0" indent="0">
              <a:buNone/>
            </a:pPr>
            <a:endParaRPr lang="en-US"/>
          </a:p>
          <a:p>
            <a:pPr marL="0" lvl="0" indent="0">
              <a:buNone/>
            </a:pPr>
            <a:r>
              <a:rPr lang="en-US"/>
              <a:t>A. 1010001111000111</a:t>
            </a:r>
          </a:p>
          <a:p>
            <a:pPr marL="0" lvl="0" indent="0">
              <a:buNone/>
            </a:pPr>
            <a:r>
              <a:rPr lang="en-US"/>
              <a:t>B. 1010001111000101</a:t>
            </a:r>
          </a:p>
          <a:p>
            <a:pPr marL="0" lvl="0" indent="0">
              <a:buNone/>
            </a:pPr>
            <a:r>
              <a:rPr lang="en-US"/>
              <a:t>C. 1010101111000111 </a:t>
            </a:r>
          </a:p>
          <a:p>
            <a:pPr marL="0" lvl="0" indent="0">
              <a:buNone/>
            </a:pPr>
            <a:r>
              <a:rPr lang="en-US"/>
              <a:t>D. 1010001101000111</a:t>
            </a:r>
          </a:p>
          <a:p>
            <a:pPr marL="0" indent="0">
              <a:buNone/>
            </a:pPr>
            <a:endParaRPr lang="en-US"/>
          </a:p>
        </p:txBody>
      </p:sp>
    </p:spTree>
    <p:extLst>
      <p:ext uri="{BB962C8B-B14F-4D97-AF65-F5344CB8AC3E}">
        <p14:creationId xmlns:p14="http://schemas.microsoft.com/office/powerpoint/2010/main" val="320180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ltLang="en-US"/>
              <a:t>Chiếc máy tính điện tử đầu tiên</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66800"/>
            <a:ext cx="4784725"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3200400" y="5257800"/>
            <a:ext cx="2971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t>Mạch tích hợp</a:t>
            </a:r>
          </a:p>
          <a:p>
            <a:pPr algn="ctr" eaLnBrk="1" hangingPunct="1">
              <a:spcBef>
                <a:spcPct val="50000"/>
              </a:spcBef>
            </a:pPr>
            <a:r>
              <a:rPr lang="en-US" altLang="en-US" sz="2400"/>
              <a:t>integrated circuit, IC </a:t>
            </a:r>
          </a:p>
        </p:txBody>
      </p:sp>
    </p:spTree>
    <p:extLst>
      <p:ext uri="{BB962C8B-B14F-4D97-AF65-F5344CB8AC3E}">
        <p14:creationId xmlns:p14="http://schemas.microsoft.com/office/powerpoint/2010/main" val="142415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altLang="en-US"/>
              <a:t>Chiếc máy tính điện tử đầu tiên</a:t>
            </a:r>
          </a:p>
        </p:txBody>
      </p:sp>
      <p:pic>
        <p:nvPicPr>
          <p:cNvPr id="10244" name="Picture 4" descr="File:FortranCardPROJ039.ag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62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 Box 5"/>
          <p:cNvSpPr txBox="1">
            <a:spLocks noChangeArrowheads="1"/>
          </p:cNvSpPr>
          <p:nvPr/>
        </p:nvSpPr>
        <p:spPr bwMode="auto">
          <a:xfrm>
            <a:off x="2819400" y="5410200"/>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t>Thẻ đục lỗ -Punch card</a:t>
            </a:r>
          </a:p>
        </p:txBody>
      </p:sp>
    </p:spTree>
    <p:extLst>
      <p:ext uri="{BB962C8B-B14F-4D97-AF65-F5344CB8AC3E}">
        <p14:creationId xmlns:p14="http://schemas.microsoft.com/office/powerpoint/2010/main" val="174872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7"/>
          <p:cNvSpPr>
            <a:spLocks noGrp="1"/>
          </p:cNvSpPr>
          <p:nvPr>
            <p:ph type="title"/>
          </p:nvPr>
        </p:nvSpPr>
        <p:spPr/>
        <p:txBody>
          <a:bodyPr/>
          <a:lstStyle/>
          <a:p>
            <a:r>
              <a:rPr lang="en-US" altLang="en-US" dirty="0" err="1"/>
              <a:t>Phần</a:t>
            </a:r>
            <a:r>
              <a:rPr lang="en-US" altLang="en-US" dirty="0"/>
              <a:t> </a:t>
            </a:r>
            <a:r>
              <a:rPr lang="en-US" altLang="en-US" dirty="0" err="1"/>
              <a:t>cứng</a:t>
            </a:r>
            <a:r>
              <a:rPr lang="en-US" altLang="en-US" dirty="0"/>
              <a:t> (hardware)</a:t>
            </a:r>
          </a:p>
        </p:txBody>
      </p:sp>
      <p:sp>
        <p:nvSpPr>
          <p:cNvPr id="14339" name="Content Placeholder 8"/>
          <p:cNvSpPr>
            <a:spLocks noGrp="1"/>
          </p:cNvSpPr>
          <p:nvPr>
            <p:ph idx="1"/>
          </p:nvPr>
        </p:nvSpPr>
        <p:spPr/>
        <p:txBody>
          <a:bodyPr/>
          <a:lstStyle/>
          <a:p>
            <a:pPr marL="0" indent="0">
              <a:buNone/>
            </a:pPr>
            <a:r>
              <a:rPr lang="en-US" altLang="en-US"/>
              <a:t>Gồm các bộ phận dùng để lắp ráp thành máy tính:</a:t>
            </a:r>
          </a:p>
          <a:p>
            <a:r>
              <a:rPr lang="en-US" altLang="en-US"/>
              <a:t>Thùng máy (case)</a:t>
            </a:r>
          </a:p>
          <a:p>
            <a:r>
              <a:rPr lang="en-US" altLang="en-US"/>
              <a:t>Bo mạch chủ (mainboard)</a:t>
            </a:r>
          </a:p>
          <a:p>
            <a:r>
              <a:rPr lang="en-US" altLang="en-US"/>
              <a:t>Bộ xử lý trung tâm (CPU)</a:t>
            </a:r>
          </a:p>
          <a:p>
            <a:r>
              <a:rPr lang="en-US" altLang="en-US"/>
              <a:t>Bộ nhớ (memory)</a:t>
            </a:r>
          </a:p>
          <a:p>
            <a:r>
              <a:rPr lang="en-US" altLang="en-US"/>
              <a:t>Bàn phím (keyboard)</a:t>
            </a:r>
          </a:p>
          <a:p>
            <a:r>
              <a:rPr lang="en-US" altLang="en-US"/>
              <a:t>Chuột (mouse)</a:t>
            </a:r>
          </a:p>
          <a:p>
            <a:r>
              <a:rPr lang="en-US" altLang="en-US"/>
              <a:t>Màn hình (display)</a:t>
            </a:r>
          </a:p>
          <a:p>
            <a:r>
              <a:rPr lang="en-US" altLang="en-US"/>
              <a:t>Ổ đĩa cứng HDD (Hard Disk Drive)</a:t>
            </a:r>
          </a:p>
          <a:p>
            <a:r>
              <a:rPr lang="en-US" altLang="en-US"/>
              <a:t>. . .</a:t>
            </a:r>
          </a:p>
        </p:txBody>
      </p:sp>
    </p:spTree>
  </p:cSld>
  <p:clrMapOvr>
    <a:masterClrMapping/>
  </p:clrMapOvr>
</p:sld>
</file>

<file path=ppt/theme/theme1.xml><?xml version="1.0" encoding="utf-8"?>
<a:theme xmlns:a="http://schemas.openxmlformats.org/drawingml/2006/main" name="1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5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5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Ch09 - File</Template>
  <TotalTime>1346</TotalTime>
  <Words>2930</Words>
  <Application>Microsoft Office PowerPoint</Application>
  <PresentationFormat>On-screen Show (4:3)</PresentationFormat>
  <Paragraphs>396</Paragraphs>
  <Slides>60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Arial</vt:lpstr>
      <vt:lpstr>Calibri</vt:lpstr>
      <vt:lpstr>Consolas</vt:lpstr>
      <vt:lpstr>Garamond</vt:lpstr>
      <vt:lpstr>Tahoma</vt:lpstr>
      <vt:lpstr>Times New Roman</vt:lpstr>
      <vt:lpstr>Wingdings</vt:lpstr>
      <vt:lpstr>15_Blends</vt:lpstr>
      <vt:lpstr>16_Blends</vt:lpstr>
      <vt:lpstr>Chương 1 Giới thiệu về  máy tính và lập trình</vt:lpstr>
      <vt:lpstr>Chuẩn đầu ra</vt:lpstr>
      <vt:lpstr>Máy tính là gì?</vt:lpstr>
      <vt:lpstr>Chiếc máy tính điện tử đầu tiên</vt:lpstr>
      <vt:lpstr>Chiếc máy tính điện tử đầu tiên</vt:lpstr>
      <vt:lpstr>Chiếc máy tính điện tử đầu tiên</vt:lpstr>
      <vt:lpstr>Chiếc máy tính điện tử đầu tiên</vt:lpstr>
      <vt:lpstr>Chiếc máy tính điện tử đầu tiên</vt:lpstr>
      <vt:lpstr>Phần cứng (hardware)</vt:lpstr>
      <vt:lpstr>Phần cứng (hardware)</vt:lpstr>
      <vt:lpstr>Phần mềm (software)</vt:lpstr>
      <vt:lpstr>Phần mềm ứng dụng và phần mềm hệ thống </vt:lpstr>
      <vt:lpstr>Hệ điều hành (Operating System – OS)</vt:lpstr>
      <vt:lpstr>Hệ điều hành </vt:lpstr>
      <vt:lpstr>Hệ điều hành</vt:lpstr>
      <vt:lpstr>Hệ điều hành</vt:lpstr>
      <vt:lpstr>Hệ điều hành</vt:lpstr>
      <vt:lpstr>Hệ điều hành</vt:lpstr>
      <vt:lpstr>Sơ đồ khối của một máy tính</vt:lpstr>
      <vt:lpstr>Sơ đồ khối của một máy tính</vt:lpstr>
      <vt:lpstr>Khối nhập – xuất</vt:lpstr>
      <vt:lpstr>Bộ nhớ (memory)</vt:lpstr>
      <vt:lpstr>Bộ xử lý trung tâm (CPU)</vt:lpstr>
      <vt:lpstr>Thiết bị lưu trữ (Storage)</vt:lpstr>
      <vt:lpstr>Ngôn ngữ lập trình</vt:lpstr>
      <vt:lpstr>Ngôn ngữ máy</vt:lpstr>
      <vt:lpstr>Ngôn ngữ Assembly (hợp ngữ)</vt:lpstr>
      <vt:lpstr>Ngôn ngữ Assembly (hợp ngữ)</vt:lpstr>
      <vt:lpstr>Ngôn ngữ Assembly (hợp ngữ)</vt:lpstr>
      <vt:lpstr>Ngôn ngữ lập trình cấp cao</vt:lpstr>
      <vt:lpstr>Trình biên dịch và Trình thông dịch</vt:lpstr>
      <vt:lpstr>Ngôn ngữ lập trình C</vt:lpstr>
      <vt:lpstr>Ngôn ngữ lập trình C++</vt:lpstr>
      <vt:lpstr>Các công việc trong lập trình</vt:lpstr>
      <vt:lpstr>Các công việc trong lập trình</vt:lpstr>
      <vt:lpstr>PowerPoint Presentation</vt:lpstr>
      <vt:lpstr>Dữ liệu và giải thuật</vt:lpstr>
      <vt:lpstr>Dữ liệu</vt:lpstr>
      <vt:lpstr>Giải thuật</vt:lpstr>
      <vt:lpstr>Mã giả</vt:lpstr>
      <vt:lpstr>Mã giả</vt:lpstr>
      <vt:lpstr>Mã giả</vt:lpstr>
      <vt:lpstr>Mã giả</vt:lpstr>
      <vt:lpstr>Mã giả</vt:lpstr>
      <vt:lpstr>Lưu đồ (Flowchart)</vt:lpstr>
      <vt:lpstr>Lưu đồ (Flowchart)</vt:lpstr>
      <vt:lpstr>Lưu đồ (Flowchart)</vt:lpstr>
      <vt:lpstr>Lưu đồ (Flowchart)</vt:lpstr>
      <vt:lpstr>Lưu đồ (Flowchart)</vt:lpstr>
      <vt:lpstr>Lưu đồ (Flowchart)</vt:lpstr>
      <vt:lpstr>Lưu đồ (Flowchart)</vt:lpstr>
      <vt:lpstr>Lưu đồ (Flowchart)</vt:lpstr>
      <vt:lpstr>Ví dụ: lưu đồ tìm số lớn nhất trong 3 số</vt:lpstr>
      <vt:lpstr>Ví dụ: lưu đồ chương trình tính lương</vt:lpstr>
      <vt:lpstr>Ví dụ: lưu đồ giải phương trình bậc 2</vt:lpstr>
      <vt:lpstr>Ví dụ: lưu đồ vòng lặp</vt:lpstr>
      <vt:lpstr>Mã lập trình</vt:lpstr>
      <vt:lpstr>Ôn tập</vt:lpstr>
      <vt:lpstr>Ôn tập</vt:lpstr>
      <vt:lpstr>Ôn tập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Quang</dc:creator>
  <cp:lastModifiedBy>Quang Tran</cp:lastModifiedBy>
  <cp:revision>209</cp:revision>
  <cp:lastPrinted>2019-02-10T13:54:03Z</cp:lastPrinted>
  <dcterms:created xsi:type="dcterms:W3CDTF">2014-09-06T15:40:02Z</dcterms:created>
  <dcterms:modified xsi:type="dcterms:W3CDTF">2019-02-12T07:39:12Z</dcterms:modified>
</cp:coreProperties>
</file>